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33"/>
  </p:notesMasterIdLst>
  <p:handoutMasterIdLst>
    <p:handoutMasterId r:id="rId34"/>
  </p:handoutMasterIdLst>
  <p:sldIdLst>
    <p:sldId id="1588" r:id="rId2"/>
    <p:sldId id="1629" r:id="rId3"/>
    <p:sldId id="1604" r:id="rId4"/>
    <p:sldId id="1631" r:id="rId5"/>
    <p:sldId id="1654" r:id="rId6"/>
    <p:sldId id="1655" r:id="rId7"/>
    <p:sldId id="1656" r:id="rId8"/>
    <p:sldId id="1657" r:id="rId9"/>
    <p:sldId id="1658" r:id="rId10"/>
    <p:sldId id="1659" r:id="rId11"/>
    <p:sldId id="1660" r:id="rId12"/>
    <p:sldId id="1661" r:id="rId13"/>
    <p:sldId id="1642" r:id="rId14"/>
    <p:sldId id="1644" r:id="rId15"/>
    <p:sldId id="1643" r:id="rId16"/>
    <p:sldId id="1640" r:id="rId17"/>
    <p:sldId id="1645" r:id="rId18"/>
    <p:sldId id="1646" r:id="rId19"/>
    <p:sldId id="1647" r:id="rId20"/>
    <p:sldId id="1648" r:id="rId21"/>
    <p:sldId id="1641" r:id="rId22"/>
    <p:sldId id="1632" r:id="rId23"/>
    <p:sldId id="1633" r:id="rId24"/>
    <p:sldId id="1634" r:id="rId25"/>
    <p:sldId id="1635" r:id="rId26"/>
    <p:sldId id="1636" r:id="rId27"/>
    <p:sldId id="1649" r:id="rId28"/>
    <p:sldId id="1650" r:id="rId29"/>
    <p:sldId id="1651" r:id="rId30"/>
    <p:sldId id="1652" r:id="rId31"/>
    <p:sldId id="1653" r:id="rId32"/>
  </p:sldIdLst>
  <p:sldSz cx="9144000" cy="5715000" type="screen16x10"/>
  <p:notesSz cx="7010400" cy="9296400"/>
  <p:defaultTextStyle>
    <a:defPPr>
      <a:defRPr lang="en-US"/>
    </a:defPPr>
    <a:lvl1pPr algn="l" rtl="0" fontAlgn="base">
      <a:spcBef>
        <a:spcPct val="0"/>
      </a:spcBef>
      <a:spcAft>
        <a:spcPct val="0"/>
      </a:spcAft>
      <a:defRPr sz="2200" b="1" kern="1200">
        <a:solidFill>
          <a:schemeClr val="tx1"/>
        </a:solidFill>
        <a:latin typeface="Arial" charset="0"/>
        <a:ea typeface="+mn-ea"/>
        <a:cs typeface="+mn-cs"/>
      </a:defRPr>
    </a:lvl1pPr>
    <a:lvl2pPr marL="457200" algn="l" rtl="0" fontAlgn="base">
      <a:spcBef>
        <a:spcPct val="0"/>
      </a:spcBef>
      <a:spcAft>
        <a:spcPct val="0"/>
      </a:spcAft>
      <a:defRPr sz="2200" b="1" kern="1200">
        <a:solidFill>
          <a:schemeClr val="tx1"/>
        </a:solidFill>
        <a:latin typeface="Arial" charset="0"/>
        <a:ea typeface="+mn-ea"/>
        <a:cs typeface="+mn-cs"/>
      </a:defRPr>
    </a:lvl2pPr>
    <a:lvl3pPr marL="914400" algn="l" rtl="0" fontAlgn="base">
      <a:spcBef>
        <a:spcPct val="0"/>
      </a:spcBef>
      <a:spcAft>
        <a:spcPct val="0"/>
      </a:spcAft>
      <a:defRPr sz="2200" b="1" kern="1200">
        <a:solidFill>
          <a:schemeClr val="tx1"/>
        </a:solidFill>
        <a:latin typeface="Arial" charset="0"/>
        <a:ea typeface="+mn-ea"/>
        <a:cs typeface="+mn-cs"/>
      </a:defRPr>
    </a:lvl3pPr>
    <a:lvl4pPr marL="1371600" algn="l" rtl="0" fontAlgn="base">
      <a:spcBef>
        <a:spcPct val="0"/>
      </a:spcBef>
      <a:spcAft>
        <a:spcPct val="0"/>
      </a:spcAft>
      <a:defRPr sz="2200" b="1" kern="1200">
        <a:solidFill>
          <a:schemeClr val="tx1"/>
        </a:solidFill>
        <a:latin typeface="Arial" charset="0"/>
        <a:ea typeface="+mn-ea"/>
        <a:cs typeface="+mn-cs"/>
      </a:defRPr>
    </a:lvl4pPr>
    <a:lvl5pPr marL="1828800" algn="l" rtl="0" fontAlgn="base">
      <a:spcBef>
        <a:spcPct val="0"/>
      </a:spcBef>
      <a:spcAft>
        <a:spcPct val="0"/>
      </a:spcAft>
      <a:defRPr sz="2200" b="1" kern="1200">
        <a:solidFill>
          <a:schemeClr val="tx1"/>
        </a:solidFill>
        <a:latin typeface="Arial" charset="0"/>
        <a:ea typeface="+mn-ea"/>
        <a:cs typeface="+mn-cs"/>
      </a:defRPr>
    </a:lvl5pPr>
    <a:lvl6pPr marL="2286000" algn="l" defTabSz="914400" rtl="0" eaLnBrk="1" latinLnBrk="0" hangingPunct="1">
      <a:defRPr sz="2200" b="1" kern="1200">
        <a:solidFill>
          <a:schemeClr val="tx1"/>
        </a:solidFill>
        <a:latin typeface="Arial" charset="0"/>
        <a:ea typeface="+mn-ea"/>
        <a:cs typeface="+mn-cs"/>
      </a:defRPr>
    </a:lvl6pPr>
    <a:lvl7pPr marL="2743200" algn="l" defTabSz="914400" rtl="0" eaLnBrk="1" latinLnBrk="0" hangingPunct="1">
      <a:defRPr sz="2200" b="1" kern="1200">
        <a:solidFill>
          <a:schemeClr val="tx1"/>
        </a:solidFill>
        <a:latin typeface="Arial" charset="0"/>
        <a:ea typeface="+mn-ea"/>
        <a:cs typeface="+mn-cs"/>
      </a:defRPr>
    </a:lvl7pPr>
    <a:lvl8pPr marL="3200400" algn="l" defTabSz="914400" rtl="0" eaLnBrk="1" latinLnBrk="0" hangingPunct="1">
      <a:defRPr sz="2200" b="1" kern="1200">
        <a:solidFill>
          <a:schemeClr val="tx1"/>
        </a:solidFill>
        <a:latin typeface="Arial" charset="0"/>
        <a:ea typeface="+mn-ea"/>
        <a:cs typeface="+mn-cs"/>
      </a:defRPr>
    </a:lvl8pPr>
    <a:lvl9pPr marL="3657600" algn="l" defTabSz="914400" rtl="0" eaLnBrk="1" latinLnBrk="0" hangingPunct="1">
      <a:defRPr sz="22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1F8"/>
    <a:srgbClr val="C3C5D4"/>
    <a:srgbClr val="21448F"/>
    <a:srgbClr val="6E6E6E"/>
    <a:srgbClr val="2BA64E"/>
    <a:srgbClr val="F8B63B"/>
    <a:srgbClr val="3D378E"/>
    <a:srgbClr val="41338E"/>
    <a:srgbClr val="FFFFFF"/>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1" autoAdjust="0"/>
    <p:restoredTop sz="66623" autoAdjust="0"/>
  </p:normalViewPr>
  <p:slideViewPr>
    <p:cSldViewPr snapToGrid="0">
      <p:cViewPr>
        <p:scale>
          <a:sx n="100" d="100"/>
          <a:sy n="100" d="100"/>
        </p:scale>
        <p:origin x="-678" y="-72"/>
      </p:cViewPr>
      <p:guideLst>
        <p:guide orient="horz" pos="180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p:scale>
          <a:sx n="100" d="100"/>
          <a:sy n="100" d="100"/>
        </p:scale>
        <p:origin x="-2064" y="-60"/>
      </p:cViewPr>
      <p:guideLst>
        <p:guide orient="horz" pos="2930"/>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037840" cy="465138"/>
          </a:xfrm>
          <a:prstGeom prst="rect">
            <a:avLst/>
          </a:prstGeom>
          <a:noFill/>
          <a:ln w="9525">
            <a:noFill/>
            <a:miter lim="800000"/>
            <a:headEnd/>
            <a:tailEnd/>
          </a:ln>
        </p:spPr>
        <p:txBody>
          <a:bodyPr vert="horz" wrap="square" lIns="92814" tIns="46409" rIns="92814" bIns="46409" numCol="1" anchor="t" anchorCtr="0" compatLnSpc="1">
            <a:prstTxWarp prst="textNoShape">
              <a:avLst/>
            </a:prstTxWarp>
          </a:bodyPr>
          <a:lstStyle>
            <a:lvl1pPr defTabSz="929103">
              <a:defRPr sz="1200" b="0" i="0">
                <a:latin typeface="Times New Roman" pitchFamily="18" charset="0"/>
              </a:defRPr>
            </a:lvl1pPr>
          </a:lstStyle>
          <a:p>
            <a:pPr>
              <a:defRPr/>
            </a:pPr>
            <a:endParaRPr lang="en-US"/>
          </a:p>
        </p:txBody>
      </p:sp>
      <p:sp>
        <p:nvSpPr>
          <p:cNvPr id="37891" name="Rectangle 3"/>
          <p:cNvSpPr>
            <a:spLocks noGrp="1" noChangeArrowheads="1"/>
          </p:cNvSpPr>
          <p:nvPr>
            <p:ph type="dt" sz="quarter" idx="1"/>
          </p:nvPr>
        </p:nvSpPr>
        <p:spPr bwMode="auto">
          <a:xfrm>
            <a:off x="3972561" y="0"/>
            <a:ext cx="3037840" cy="465138"/>
          </a:xfrm>
          <a:prstGeom prst="rect">
            <a:avLst/>
          </a:prstGeom>
          <a:noFill/>
          <a:ln w="9525">
            <a:noFill/>
            <a:miter lim="800000"/>
            <a:headEnd/>
            <a:tailEnd/>
          </a:ln>
        </p:spPr>
        <p:txBody>
          <a:bodyPr vert="horz" wrap="square" lIns="92814" tIns="46409" rIns="92814" bIns="46409" numCol="1" anchor="t" anchorCtr="0" compatLnSpc="1">
            <a:prstTxWarp prst="textNoShape">
              <a:avLst/>
            </a:prstTxWarp>
          </a:bodyPr>
          <a:lstStyle>
            <a:lvl1pPr algn="r" defTabSz="929103">
              <a:defRPr sz="1200" b="0" i="0">
                <a:latin typeface="Times New Roman" pitchFamily="18" charset="0"/>
              </a:defRPr>
            </a:lvl1pPr>
          </a:lstStyle>
          <a:p>
            <a:pPr>
              <a:defRPr/>
            </a:pPr>
            <a:endParaRPr lang="en-US"/>
          </a:p>
        </p:txBody>
      </p:sp>
      <p:sp>
        <p:nvSpPr>
          <p:cNvPr id="37892" name="Rectangle 4"/>
          <p:cNvSpPr>
            <a:spLocks noGrp="1" noChangeArrowheads="1"/>
          </p:cNvSpPr>
          <p:nvPr>
            <p:ph type="ftr" sz="quarter" idx="2"/>
          </p:nvPr>
        </p:nvSpPr>
        <p:spPr bwMode="auto">
          <a:xfrm>
            <a:off x="0" y="8831264"/>
            <a:ext cx="3037840" cy="465137"/>
          </a:xfrm>
          <a:prstGeom prst="rect">
            <a:avLst/>
          </a:prstGeom>
          <a:noFill/>
          <a:ln w="9525">
            <a:noFill/>
            <a:miter lim="800000"/>
            <a:headEnd/>
            <a:tailEnd/>
          </a:ln>
        </p:spPr>
        <p:txBody>
          <a:bodyPr vert="horz" wrap="square" lIns="92814" tIns="46409" rIns="92814" bIns="46409" numCol="1" anchor="b" anchorCtr="0" compatLnSpc="1">
            <a:prstTxWarp prst="textNoShape">
              <a:avLst/>
            </a:prstTxWarp>
          </a:bodyPr>
          <a:lstStyle>
            <a:lvl1pPr defTabSz="929103">
              <a:defRPr sz="1200" b="0" i="0">
                <a:latin typeface="Times New Roman" pitchFamily="18" charset="0"/>
              </a:defRPr>
            </a:lvl1pPr>
          </a:lstStyle>
          <a:p>
            <a:pPr>
              <a:defRPr/>
            </a:pPr>
            <a:endParaRPr lang="en-US"/>
          </a:p>
        </p:txBody>
      </p:sp>
      <p:sp>
        <p:nvSpPr>
          <p:cNvPr id="37893" name="Rectangle 5"/>
          <p:cNvSpPr>
            <a:spLocks noGrp="1" noChangeArrowheads="1"/>
          </p:cNvSpPr>
          <p:nvPr>
            <p:ph type="sldNum" sz="quarter" idx="3"/>
          </p:nvPr>
        </p:nvSpPr>
        <p:spPr bwMode="auto">
          <a:xfrm>
            <a:off x="3972561" y="8831264"/>
            <a:ext cx="3037840" cy="465137"/>
          </a:xfrm>
          <a:prstGeom prst="rect">
            <a:avLst/>
          </a:prstGeom>
          <a:noFill/>
          <a:ln w="9525">
            <a:noFill/>
            <a:miter lim="800000"/>
            <a:headEnd/>
            <a:tailEnd/>
          </a:ln>
        </p:spPr>
        <p:txBody>
          <a:bodyPr vert="horz" wrap="square" lIns="92814" tIns="46409" rIns="92814" bIns="46409" numCol="1" anchor="b" anchorCtr="0" compatLnSpc="1">
            <a:prstTxWarp prst="textNoShape">
              <a:avLst/>
            </a:prstTxWarp>
          </a:bodyPr>
          <a:lstStyle>
            <a:lvl1pPr algn="r" defTabSz="929103">
              <a:defRPr sz="1200" b="0" i="0">
                <a:latin typeface="Times New Roman" pitchFamily="18" charset="0"/>
              </a:defRPr>
            </a:lvl1pPr>
          </a:lstStyle>
          <a:p>
            <a:pPr>
              <a:defRPr/>
            </a:pPr>
            <a:fld id="{71F90753-63B1-4267-A618-85910766A58A}" type="slidenum">
              <a:rPr lang="en-US"/>
              <a:pPr>
                <a:defRPr/>
              </a:pPr>
              <a:t>‹#›</a:t>
            </a:fld>
            <a:endParaRPr lang="en-US"/>
          </a:p>
        </p:txBody>
      </p:sp>
    </p:spTree>
    <p:extLst>
      <p:ext uri="{BB962C8B-B14F-4D97-AF65-F5344CB8AC3E}">
        <p14:creationId xmlns:p14="http://schemas.microsoft.com/office/powerpoint/2010/main" val="138297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37840" cy="465138"/>
          </a:xfrm>
          <a:prstGeom prst="rect">
            <a:avLst/>
          </a:prstGeom>
          <a:noFill/>
          <a:ln w="9525">
            <a:noFill/>
            <a:miter lim="800000"/>
            <a:headEnd/>
            <a:tailEnd/>
          </a:ln>
        </p:spPr>
        <p:txBody>
          <a:bodyPr vert="horz" wrap="square" lIns="92814" tIns="46409" rIns="92814" bIns="46409" numCol="1" anchor="t" anchorCtr="0" compatLnSpc="1">
            <a:prstTxWarp prst="textNoShape">
              <a:avLst/>
            </a:prstTxWarp>
          </a:bodyPr>
          <a:lstStyle>
            <a:lvl1pPr defTabSz="929103">
              <a:defRPr sz="1200" b="0" i="0">
                <a:latin typeface="Times New Roman" pitchFamily="18" charset="0"/>
              </a:defRPr>
            </a:lvl1pPr>
          </a:lstStyle>
          <a:p>
            <a:pPr>
              <a:defRPr/>
            </a:pPr>
            <a:endParaRPr lang="en-US"/>
          </a:p>
        </p:txBody>
      </p:sp>
      <p:sp>
        <p:nvSpPr>
          <p:cNvPr id="17411" name="Rectangle 3"/>
          <p:cNvSpPr>
            <a:spLocks noGrp="1" noChangeArrowheads="1"/>
          </p:cNvSpPr>
          <p:nvPr>
            <p:ph type="dt" idx="1"/>
          </p:nvPr>
        </p:nvSpPr>
        <p:spPr bwMode="auto">
          <a:xfrm>
            <a:off x="3972561" y="0"/>
            <a:ext cx="3037840" cy="465138"/>
          </a:xfrm>
          <a:prstGeom prst="rect">
            <a:avLst/>
          </a:prstGeom>
          <a:noFill/>
          <a:ln w="9525">
            <a:noFill/>
            <a:miter lim="800000"/>
            <a:headEnd/>
            <a:tailEnd/>
          </a:ln>
        </p:spPr>
        <p:txBody>
          <a:bodyPr vert="horz" wrap="square" lIns="92814" tIns="46409" rIns="92814" bIns="46409" numCol="1" anchor="t" anchorCtr="0" compatLnSpc="1">
            <a:prstTxWarp prst="textNoShape">
              <a:avLst/>
            </a:prstTxWarp>
          </a:bodyPr>
          <a:lstStyle>
            <a:lvl1pPr algn="r" defTabSz="929103">
              <a:defRPr sz="1200" b="0" i="0">
                <a:latin typeface="Times New Roman" pitchFamily="18"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720725" y="698500"/>
            <a:ext cx="5573713" cy="3482975"/>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934721" y="4414839"/>
            <a:ext cx="5140960" cy="4183062"/>
          </a:xfrm>
          <a:prstGeom prst="rect">
            <a:avLst/>
          </a:prstGeom>
          <a:noFill/>
          <a:ln w="9525">
            <a:noFill/>
            <a:miter lim="800000"/>
            <a:headEnd/>
            <a:tailEnd/>
          </a:ln>
        </p:spPr>
        <p:txBody>
          <a:bodyPr vert="horz" wrap="square" lIns="92814" tIns="46409" rIns="92814" bIns="4640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0" y="8831264"/>
            <a:ext cx="3037840" cy="465137"/>
          </a:xfrm>
          <a:prstGeom prst="rect">
            <a:avLst/>
          </a:prstGeom>
          <a:noFill/>
          <a:ln w="9525">
            <a:noFill/>
            <a:miter lim="800000"/>
            <a:headEnd/>
            <a:tailEnd/>
          </a:ln>
        </p:spPr>
        <p:txBody>
          <a:bodyPr vert="horz" wrap="square" lIns="92814" tIns="46409" rIns="92814" bIns="46409" numCol="1" anchor="b" anchorCtr="0" compatLnSpc="1">
            <a:prstTxWarp prst="textNoShape">
              <a:avLst/>
            </a:prstTxWarp>
          </a:bodyPr>
          <a:lstStyle>
            <a:lvl1pPr defTabSz="929103">
              <a:defRPr sz="1200" b="0" i="0">
                <a:latin typeface="Times New Roman" pitchFamily="18" charset="0"/>
              </a:defRPr>
            </a:lvl1pPr>
          </a:lstStyle>
          <a:p>
            <a:pPr>
              <a:defRPr/>
            </a:pPr>
            <a:endParaRPr lang="en-US"/>
          </a:p>
        </p:txBody>
      </p:sp>
      <p:sp>
        <p:nvSpPr>
          <p:cNvPr id="17415" name="Rectangle 7"/>
          <p:cNvSpPr>
            <a:spLocks noGrp="1" noChangeArrowheads="1"/>
          </p:cNvSpPr>
          <p:nvPr>
            <p:ph type="sldNum" sz="quarter" idx="5"/>
          </p:nvPr>
        </p:nvSpPr>
        <p:spPr bwMode="auto">
          <a:xfrm>
            <a:off x="3972561" y="8831264"/>
            <a:ext cx="3037840" cy="465137"/>
          </a:xfrm>
          <a:prstGeom prst="rect">
            <a:avLst/>
          </a:prstGeom>
          <a:noFill/>
          <a:ln w="9525">
            <a:noFill/>
            <a:miter lim="800000"/>
            <a:headEnd/>
            <a:tailEnd/>
          </a:ln>
        </p:spPr>
        <p:txBody>
          <a:bodyPr vert="horz" wrap="square" lIns="92814" tIns="46409" rIns="92814" bIns="46409" numCol="1" anchor="b" anchorCtr="0" compatLnSpc="1">
            <a:prstTxWarp prst="textNoShape">
              <a:avLst/>
            </a:prstTxWarp>
          </a:bodyPr>
          <a:lstStyle>
            <a:lvl1pPr algn="r" defTabSz="929103">
              <a:defRPr sz="1200" b="0" i="0">
                <a:latin typeface="Times New Roman" pitchFamily="18" charset="0"/>
              </a:defRPr>
            </a:lvl1pPr>
          </a:lstStyle>
          <a:p>
            <a:pPr>
              <a:defRPr/>
            </a:pPr>
            <a:fld id="{A65F2A13-D14B-417B-B928-13408F253CE7}" type="slidenum">
              <a:rPr lang="en-US"/>
              <a:pPr>
                <a:defRPr/>
              </a:pPr>
              <a:t>‹#›</a:t>
            </a:fld>
            <a:endParaRPr lang="en-US"/>
          </a:p>
        </p:txBody>
      </p:sp>
    </p:spTree>
    <p:extLst>
      <p:ext uri="{BB962C8B-B14F-4D97-AF65-F5344CB8AC3E}">
        <p14:creationId xmlns:p14="http://schemas.microsoft.com/office/powerpoint/2010/main" val="21820051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CA" sz="1200" kern="1200" dirty="0" smtClean="0">
                <a:solidFill>
                  <a:schemeClr val="tx1"/>
                </a:solidFill>
                <a:effectLst/>
                <a:latin typeface="Times New Roman" pitchFamily="18" charset="0"/>
                <a:ea typeface="+mn-ea"/>
                <a:cs typeface="+mn-cs"/>
              </a:rPr>
              <a:t>BIRT</a:t>
            </a:r>
            <a:r>
              <a:rPr lang="en-CA" sz="1200" kern="1200" baseline="0" dirty="0" smtClean="0">
                <a:solidFill>
                  <a:schemeClr val="tx1"/>
                </a:solidFill>
                <a:effectLst/>
                <a:latin typeface="Times New Roman" pitchFamily="18" charset="0"/>
                <a:ea typeface="+mn-ea"/>
                <a:cs typeface="+mn-cs"/>
              </a:rPr>
              <a:t> </a:t>
            </a:r>
            <a:r>
              <a:rPr lang="en-CA" sz="1200" kern="1200" dirty="0" smtClean="0">
                <a:solidFill>
                  <a:schemeClr val="tx1"/>
                </a:solidFill>
                <a:effectLst/>
                <a:latin typeface="Times New Roman" pitchFamily="18" charset="0"/>
                <a:ea typeface="+mn-ea"/>
                <a:cs typeface="+mn-cs"/>
              </a:rPr>
              <a:t>provides today’s enterprise with an effective means of proactively managing every aspect of organizational performance. </a:t>
            </a:r>
            <a:endParaRPr lang="en-US" sz="1200" kern="1200" dirty="0" smtClean="0">
              <a:solidFill>
                <a:schemeClr val="tx1"/>
              </a:solidFill>
              <a:effectLst/>
              <a:latin typeface="Times New Roman" pitchFamily="18" charset="0"/>
              <a:ea typeface="+mn-ea"/>
              <a:cs typeface="+mn-cs"/>
            </a:endParaRPr>
          </a:p>
          <a:p>
            <a:endParaRPr lang="en-US" sz="12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CA" sz="1200" kern="1200" dirty="0" smtClean="0">
                <a:solidFill>
                  <a:schemeClr val="tx1"/>
                </a:solidFill>
                <a:effectLst/>
                <a:latin typeface="Times New Roman" pitchFamily="18" charset="0"/>
                <a:ea typeface="+mn-ea"/>
                <a:cs typeface="+mn-cs"/>
              </a:rPr>
              <a:t>In this example BIRT is used to monitor Customer Call Center Operations for a large Financial Services company. BIRT-based dashboards consolidate and summarize information from various call center systems across the firm, depicting the current status of various metrics such as call volume and minutes in easy to understand visualizations.</a:t>
            </a:r>
            <a:endParaRPr lang="en-US" sz="1200" kern="1200" dirty="0" smtClean="0">
              <a:solidFill>
                <a:schemeClr val="tx1"/>
              </a:solidFill>
              <a:effectLst/>
              <a:latin typeface="Times New Roman" pitchFamily="18" charset="0"/>
              <a:ea typeface="+mn-ea"/>
              <a:cs typeface="+mn-cs"/>
            </a:endParaRP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There</a:t>
            </a:r>
            <a:r>
              <a:rPr lang="en-US" sz="1200" kern="1200" baseline="0" dirty="0" smtClean="0">
                <a:solidFill>
                  <a:schemeClr val="tx1"/>
                </a:solidFill>
                <a:effectLst/>
                <a:latin typeface="Times New Roman" pitchFamily="18" charset="0"/>
                <a:ea typeface="+mn-ea"/>
                <a:cs typeface="+mn-cs"/>
              </a:rPr>
              <a:t> are 2 reports that can be used for interactive viewing.</a:t>
            </a:r>
          </a:p>
          <a:p>
            <a:endParaRPr lang="en-US" sz="1200" kern="1200" baseline="0" dirty="0" smtClean="0">
              <a:solidFill>
                <a:schemeClr val="tx1"/>
              </a:solidFill>
              <a:effectLst/>
              <a:latin typeface="Times New Roman" pitchFamily="18" charset="0"/>
              <a:ea typeface="+mn-ea"/>
              <a:cs typeface="+mn-cs"/>
            </a:endParaRPr>
          </a:p>
          <a:p>
            <a:r>
              <a:rPr lang="en-US" sz="1200" kern="1200" baseline="0" dirty="0" smtClean="0">
                <a:solidFill>
                  <a:schemeClr val="tx1"/>
                </a:solidFill>
                <a:effectLst/>
                <a:latin typeface="Times New Roman" pitchFamily="18" charset="0"/>
                <a:ea typeface="+mn-ea"/>
                <a:cs typeface="+mn-cs"/>
              </a:rPr>
              <a:t>   1.  Vendor Call Detail Report – this can be brought up from either the Call Volume Analysis Tab (specific vendor)</a:t>
            </a:r>
          </a:p>
          <a:p>
            <a:r>
              <a:rPr lang="en-US" sz="1200" kern="1200" baseline="0" dirty="0" smtClean="0">
                <a:solidFill>
                  <a:schemeClr val="tx1"/>
                </a:solidFill>
                <a:effectLst/>
                <a:latin typeface="Times New Roman" pitchFamily="18" charset="0"/>
                <a:ea typeface="+mn-ea"/>
                <a:cs typeface="+mn-cs"/>
              </a:rPr>
              <a:t>       OR from the Call Volume Insight tab (all vendors)</a:t>
            </a:r>
          </a:p>
          <a:p>
            <a:r>
              <a:rPr lang="en-US" sz="1200" kern="1200" baseline="0" dirty="0" smtClean="0">
                <a:solidFill>
                  <a:schemeClr val="tx1"/>
                </a:solidFill>
                <a:effectLst/>
                <a:latin typeface="Times New Roman" pitchFamily="18" charset="0"/>
                <a:ea typeface="+mn-ea"/>
                <a:cs typeface="+mn-cs"/>
              </a:rPr>
              <a:t>   2.  Call Center Activity Detail – Provider SLA tab by selecting the performance index line in the Moving </a:t>
            </a:r>
            <a:r>
              <a:rPr lang="en-US" sz="1200" kern="1200" baseline="0" smtClean="0">
                <a:solidFill>
                  <a:schemeClr val="tx1"/>
                </a:solidFill>
                <a:effectLst/>
                <a:latin typeface="Times New Roman" pitchFamily="18" charset="0"/>
                <a:ea typeface="+mn-ea"/>
                <a:cs typeface="+mn-cs"/>
              </a:rPr>
              <a:t>Daily Average chart.</a:t>
            </a:r>
            <a:endParaRPr lang="en-US"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a:t>
            </a:fld>
            <a:endParaRPr lang="en-US"/>
          </a:p>
        </p:txBody>
      </p:sp>
    </p:spTree>
    <p:extLst>
      <p:ext uri="{BB962C8B-B14F-4D97-AF65-F5344CB8AC3E}">
        <p14:creationId xmlns:p14="http://schemas.microsoft.com/office/powerpoint/2010/main" val="3113730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Looks like </a:t>
            </a:r>
            <a:r>
              <a:rPr lang="en-US" sz="1200" kern="1200" dirty="0" err="1" smtClean="0">
                <a:solidFill>
                  <a:schemeClr val="tx1"/>
                </a:solidFill>
                <a:effectLst/>
                <a:latin typeface="Times New Roman" pitchFamily="18" charset="0"/>
                <a:ea typeface="+mn-ea"/>
                <a:cs typeface="+mn-cs"/>
              </a:rPr>
              <a:t>Telesynch</a:t>
            </a:r>
            <a:r>
              <a:rPr lang="en-US" sz="1200" kern="1200" dirty="0" smtClean="0">
                <a:solidFill>
                  <a:schemeClr val="tx1"/>
                </a:solidFill>
                <a:effectLst/>
                <a:latin typeface="Times New Roman" pitchFamily="18" charset="0"/>
                <a:ea typeface="+mn-ea"/>
                <a:cs typeface="+mn-cs"/>
              </a:rPr>
              <a:t> lead the pack in minutes last year, and the totals has increased this year even after bringing on </a:t>
            </a:r>
            <a:r>
              <a:rPr lang="en-US" sz="1200" kern="1200" dirty="0" err="1" smtClean="0">
                <a:solidFill>
                  <a:schemeClr val="tx1"/>
                </a:solidFill>
                <a:effectLst/>
                <a:latin typeface="Times New Roman" pitchFamily="18" charset="0"/>
                <a:ea typeface="+mn-ea"/>
                <a:cs typeface="+mn-cs"/>
              </a:rPr>
              <a:t>Conversys</a:t>
            </a:r>
            <a:r>
              <a:rPr lang="en-US" sz="1200" kern="1200" dirty="0" smtClean="0">
                <a:solidFill>
                  <a:schemeClr val="tx1"/>
                </a:solidFill>
                <a:effectLst/>
                <a:latin typeface="Times New Roman" pitchFamily="18" charset="0"/>
                <a:ea typeface="+mn-ea"/>
                <a:cs typeface="+mn-cs"/>
              </a:rPr>
              <a:t> and </a:t>
            </a:r>
            <a:r>
              <a:rPr lang="en-US" sz="1200" kern="1200" dirty="0" err="1" smtClean="0">
                <a:solidFill>
                  <a:schemeClr val="tx1"/>
                </a:solidFill>
                <a:effectLst/>
                <a:latin typeface="Times New Roman" pitchFamily="18" charset="0"/>
                <a:ea typeface="+mn-ea"/>
                <a:cs typeface="+mn-cs"/>
              </a:rPr>
              <a:t>Performacall</a:t>
            </a:r>
            <a:r>
              <a:rPr lang="en-US" sz="1200" kern="1200" dirty="0" smtClean="0">
                <a:solidFill>
                  <a:schemeClr val="tx1"/>
                </a:solidFill>
                <a:effectLst/>
                <a:latin typeface="Times New Roman" pitchFamily="18" charset="0"/>
                <a:ea typeface="+mn-ea"/>
                <a:cs typeface="+mn-cs"/>
              </a:rPr>
              <a:t>, two other vendors, to help spread the load....</a:t>
            </a:r>
          </a:p>
          <a:p>
            <a:r>
              <a:rPr lang="en-US" sz="1200" kern="1200" dirty="0" smtClean="0">
                <a:solidFill>
                  <a:schemeClr val="tx1"/>
                </a:solidFill>
                <a:effectLst/>
                <a:latin typeface="Times New Roman" pitchFamily="18" charset="0"/>
                <a:ea typeface="+mn-ea"/>
                <a:cs typeface="+mn-cs"/>
              </a:rPr>
              <a:t> </a:t>
            </a:r>
          </a:p>
          <a:p>
            <a:endParaRPr lang="en-US"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10</a:t>
            </a:fld>
            <a:endParaRPr lang="en-US"/>
          </a:p>
        </p:txBody>
      </p:sp>
    </p:spTree>
    <p:extLst>
      <p:ext uri="{BB962C8B-B14F-4D97-AF65-F5344CB8AC3E}">
        <p14:creationId xmlns:p14="http://schemas.microsoft.com/office/powerpoint/2010/main" val="1715929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Expand </a:t>
            </a:r>
            <a:r>
              <a:rPr lang="en-US" sz="1200" kern="1200" dirty="0" err="1" smtClean="0">
                <a:solidFill>
                  <a:schemeClr val="tx1"/>
                </a:solidFill>
                <a:effectLst/>
                <a:latin typeface="Times New Roman" pitchFamily="18" charset="0"/>
                <a:ea typeface="+mn-ea"/>
                <a:cs typeface="+mn-cs"/>
              </a:rPr>
              <a:t>Telesync</a:t>
            </a:r>
            <a:r>
              <a:rPr lang="en-US" sz="1200" kern="1200" dirty="0" smtClean="0">
                <a:solidFill>
                  <a:schemeClr val="tx1"/>
                </a:solidFill>
                <a:effectLst/>
                <a:latin typeface="Times New Roman" pitchFamily="18" charset="0"/>
                <a:ea typeface="+mn-ea"/>
                <a:cs typeface="+mn-cs"/>
              </a:rPr>
              <a:t>.  (Do NOT click on the vendor name, click on the + to the left of it)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11</a:t>
            </a:fld>
            <a:endParaRPr lang="en-US"/>
          </a:p>
        </p:txBody>
      </p:sp>
    </p:spTree>
    <p:extLst>
      <p:ext uri="{BB962C8B-B14F-4D97-AF65-F5344CB8AC3E}">
        <p14:creationId xmlns:p14="http://schemas.microsoft.com/office/powerpoint/2010/main" val="128898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grand totals and</a:t>
            </a:r>
            <a:r>
              <a:rPr lang="en-US" baseline="0" dirty="0" smtClean="0"/>
              <a:t> sort descending.</a:t>
            </a:r>
          </a:p>
          <a:p>
            <a:endParaRPr lang="en-US" baseline="0" dirty="0" smtClean="0"/>
          </a:p>
          <a:p>
            <a:r>
              <a:rPr lang="en-US" baseline="0" dirty="0" smtClean="0"/>
              <a:t>We can pretty quickly see that Chen Lee and Bill Jones have a much higher Call Minute count than other support reps.</a:t>
            </a:r>
          </a:p>
          <a:p>
            <a:endParaRPr lang="en-US" baseline="0" dirty="0" smtClean="0"/>
          </a:p>
          <a:p>
            <a:r>
              <a:rPr lang="en-US" sz="1200" kern="1200" dirty="0" smtClean="0">
                <a:solidFill>
                  <a:schemeClr val="tx1"/>
                </a:solidFill>
                <a:effectLst/>
                <a:latin typeface="Times New Roman" pitchFamily="18" charset="0"/>
                <a:ea typeface="+mn-ea"/>
                <a:cs typeface="+mn-cs"/>
              </a:rPr>
              <a:t>We've made an important discovery and probably need to get the </a:t>
            </a:r>
            <a:r>
              <a:rPr lang="en-US" sz="1200" kern="1200" dirty="0" err="1" smtClean="0">
                <a:solidFill>
                  <a:schemeClr val="tx1"/>
                </a:solidFill>
                <a:effectLst/>
                <a:latin typeface="Times New Roman" pitchFamily="18" charset="0"/>
                <a:ea typeface="+mn-ea"/>
                <a:cs typeface="+mn-cs"/>
              </a:rPr>
              <a:t>Telesynch</a:t>
            </a:r>
            <a:r>
              <a:rPr lang="en-US" sz="1200" kern="1200" dirty="0" smtClean="0">
                <a:solidFill>
                  <a:schemeClr val="tx1"/>
                </a:solidFill>
                <a:effectLst/>
                <a:latin typeface="Times New Roman" pitchFamily="18" charset="0"/>
                <a:ea typeface="+mn-ea"/>
                <a:cs typeface="+mn-cs"/>
              </a:rPr>
              <a:t> team into training to get the issue under control.</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12</a:t>
            </a:fld>
            <a:endParaRPr lang="en-US"/>
          </a:p>
        </p:txBody>
      </p:sp>
    </p:spTree>
    <p:extLst>
      <p:ext uri="{BB962C8B-B14F-4D97-AF65-F5344CB8AC3E}">
        <p14:creationId xmlns:p14="http://schemas.microsoft.com/office/powerpoint/2010/main" val="665213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Volume Insight Tab:</a:t>
            </a:r>
          </a:p>
          <a:p>
            <a:endParaRPr lang="en-US" dirty="0" smtClean="0"/>
          </a:p>
          <a:p>
            <a:r>
              <a:rPr lang="en-US" dirty="0" smtClean="0"/>
              <a:t>Let’s you see the calls by origin.</a:t>
            </a:r>
          </a:p>
          <a:p>
            <a:r>
              <a:rPr lang="en-US" dirty="0" smtClean="0"/>
              <a:t>Range selector enables you to zero in on the countries w/ desired</a:t>
            </a:r>
            <a:r>
              <a:rPr lang="en-US" baseline="0" dirty="0" smtClean="0"/>
              <a:t> calls – color coded white to dark green</a:t>
            </a:r>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13</a:t>
            </a:fld>
            <a:endParaRPr lang="en-US"/>
          </a:p>
        </p:txBody>
      </p:sp>
    </p:spTree>
    <p:extLst>
      <p:ext uri="{BB962C8B-B14F-4D97-AF65-F5344CB8AC3E}">
        <p14:creationId xmlns:p14="http://schemas.microsoft.com/office/powerpoint/2010/main" val="686843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range selector to see what countries we may want to target in the future.</a:t>
            </a:r>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14</a:t>
            </a:fld>
            <a:endParaRPr lang="en-US"/>
          </a:p>
        </p:txBody>
      </p:sp>
    </p:spTree>
    <p:extLst>
      <p:ext uri="{BB962C8B-B14F-4D97-AF65-F5344CB8AC3E}">
        <p14:creationId xmlns:p14="http://schemas.microsoft.com/office/powerpoint/2010/main" val="285848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Can easily determine where the highest (and lowest) call volume is coming from.  With the lowest you can direct your efforts with trying to get new customers.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To see countries with highest amount of call volume – slide range selector above 2000.  Notice the countries with less than that turn to white and we are now looking at the US, France, Germany, and Russia.</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Drill on any country to bring up the Vendor Call Detail Report.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15</a:t>
            </a:fld>
            <a:endParaRPr lang="en-US"/>
          </a:p>
        </p:txBody>
      </p:sp>
    </p:spTree>
    <p:extLst>
      <p:ext uri="{BB962C8B-B14F-4D97-AF65-F5344CB8AC3E}">
        <p14:creationId xmlns:p14="http://schemas.microsoft.com/office/powerpoint/2010/main" val="2121216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Vendor Call Detail</a:t>
            </a:r>
            <a:r>
              <a:rPr lang="en-US" baseline="0" dirty="0" smtClean="0"/>
              <a:t> Report – This report shows the detail information for the calls.  Case, Product, Satisfaction Rating, Vendor are just some of the fields in this report.</a:t>
            </a:r>
          </a:p>
          <a:p>
            <a:endParaRPr lang="en-US" baseline="0" dirty="0" smtClean="0"/>
          </a:p>
          <a:p>
            <a:r>
              <a:rPr lang="en-US" baseline="0" dirty="0" smtClean="0"/>
              <a:t>(this report does not come up with interactivity on by default)</a:t>
            </a:r>
          </a:p>
          <a:p>
            <a:endParaRPr lang="en-US" baseline="0" dirty="0" smtClean="0"/>
          </a:p>
          <a:p>
            <a:r>
              <a:rPr lang="en-US" baseline="0" dirty="0" smtClean="0"/>
              <a:t>There are 2 places you can bring up this report.</a:t>
            </a:r>
          </a:p>
          <a:p>
            <a:r>
              <a:rPr lang="en-US" baseline="0" dirty="0" smtClean="0"/>
              <a:t>    1.  From the Call Volume Insight tab - world map  - shows ALL Vendors</a:t>
            </a:r>
          </a:p>
          <a:p>
            <a:r>
              <a:rPr lang="en-US" baseline="0" dirty="0" smtClean="0"/>
              <a:t>    2.  Call Volume Analysis </a:t>
            </a:r>
            <a:r>
              <a:rPr lang="en-US" baseline="0" dirty="0" err="1" smtClean="0"/>
              <a:t>Xtab</a:t>
            </a:r>
            <a:r>
              <a:rPr lang="en-US" baseline="0" dirty="0" smtClean="0"/>
              <a:t>  (shows selected vendor)</a:t>
            </a:r>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16</a:t>
            </a:fld>
            <a:endParaRPr lang="en-US"/>
          </a:p>
        </p:txBody>
      </p:sp>
    </p:spTree>
    <p:extLst>
      <p:ext uri="{BB962C8B-B14F-4D97-AF65-F5344CB8AC3E}">
        <p14:creationId xmlns:p14="http://schemas.microsoft.com/office/powerpoint/2010/main" val="2515517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interactive viewer.</a:t>
            </a:r>
          </a:p>
          <a:p>
            <a:endParaRPr lang="en-US" dirty="0" smtClean="0"/>
          </a:p>
          <a:p>
            <a:r>
              <a:rPr lang="en-US" dirty="0" smtClean="0"/>
              <a:t>Group</a:t>
            </a:r>
            <a:r>
              <a:rPr lang="en-US" baseline="0" dirty="0" smtClean="0"/>
              <a:t> on Satisfaction Rating</a:t>
            </a:r>
          </a:p>
          <a:p>
            <a:r>
              <a:rPr lang="en-US" baseline="0" dirty="0" smtClean="0"/>
              <a:t>Filter on Satisfaction Rating = Poor.</a:t>
            </a:r>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17</a:t>
            </a:fld>
            <a:endParaRPr lang="en-US"/>
          </a:p>
        </p:txBody>
      </p:sp>
    </p:spTree>
    <p:extLst>
      <p:ext uri="{BB962C8B-B14F-4D97-AF65-F5344CB8AC3E}">
        <p14:creationId xmlns:p14="http://schemas.microsoft.com/office/powerpoint/2010/main" val="2286032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Group on Support Rep</a:t>
            </a:r>
          </a:p>
          <a:p>
            <a:endParaRPr lang="en-US" baseline="0" dirty="0" smtClean="0"/>
          </a:p>
          <a:p>
            <a:r>
              <a:rPr lang="en-US" dirty="0" smtClean="0"/>
              <a:t>Filter on Severity = High.</a:t>
            </a:r>
          </a:p>
          <a:p>
            <a:r>
              <a:rPr lang="en-US" dirty="0" smtClean="0"/>
              <a:t>Filter</a:t>
            </a:r>
            <a:r>
              <a:rPr lang="en-US" baseline="0" dirty="0" smtClean="0"/>
              <a:t> on Resolved </a:t>
            </a:r>
            <a:r>
              <a:rPr lang="en-US" baseline="0" dirty="0" err="1" smtClean="0"/>
              <a:t>Ontime</a:t>
            </a:r>
            <a:r>
              <a:rPr lang="en-US" baseline="0" dirty="0" smtClean="0"/>
              <a:t> = No</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18</a:t>
            </a:fld>
            <a:endParaRPr lang="en-US"/>
          </a:p>
        </p:txBody>
      </p:sp>
    </p:spTree>
    <p:extLst>
      <p:ext uri="{BB962C8B-B14F-4D97-AF65-F5344CB8AC3E}">
        <p14:creationId xmlns:p14="http://schemas.microsoft.com/office/powerpoint/2010/main" val="1710033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Aggregate on Support Rep.</a:t>
            </a:r>
          </a:p>
          <a:p>
            <a:endParaRPr lang="en-US" baseline="0" dirty="0" smtClean="0"/>
          </a:p>
          <a:p>
            <a:r>
              <a:rPr lang="en-US" baseline="0" dirty="0" smtClean="0"/>
              <a:t>Function: Count</a:t>
            </a:r>
          </a:p>
          <a:p>
            <a:r>
              <a:rPr lang="en-US" baseline="0" dirty="0" smtClean="0"/>
              <a:t>Aggregate On:  Group level “</a:t>
            </a:r>
            <a:r>
              <a:rPr lang="en-US" baseline="0" dirty="0" err="1" smtClean="0"/>
              <a:t>Support_Rep</a:t>
            </a:r>
            <a:r>
              <a:rPr lang="en-US" baseline="0" dirty="0" smtClean="0"/>
              <a:t>”;  Header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19</a:t>
            </a:fld>
            <a:endParaRPr lang="en-US"/>
          </a:p>
        </p:txBody>
      </p:sp>
    </p:spTree>
    <p:extLst>
      <p:ext uri="{BB962C8B-B14F-4D97-AF65-F5344CB8AC3E}">
        <p14:creationId xmlns:p14="http://schemas.microsoft.com/office/powerpoint/2010/main" val="428989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Call Center Management Tab:</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The dashboard visualizations are driven by an intelligent in-memory data model. The model understands the relationships in the data, and contextual selectors on the page allow the user to change the context and focus of</a:t>
            </a:r>
            <a:r>
              <a:rPr lang="en-US"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the entire dashboard with point-n-click ease.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The dynamic nature of the dashboard enables discovery of issues and problems and provides a more powerful</a:t>
            </a:r>
            <a:r>
              <a:rPr lang="en-US" sz="1200" kern="1200" baseline="0" dirty="0" smtClean="0">
                <a:solidFill>
                  <a:schemeClr val="tx1"/>
                </a:solidFill>
                <a:effectLst/>
                <a:latin typeface="Times New Roman" pitchFamily="18" charset="0"/>
                <a:ea typeface="+mn-ea"/>
                <a:cs typeface="+mn-cs"/>
              </a:rPr>
              <a:t> view of operations </a:t>
            </a:r>
            <a:r>
              <a:rPr lang="en-US" baseline="0" dirty="0" smtClean="0"/>
              <a:t>than a simple static display.</a:t>
            </a:r>
            <a:endParaRPr lang="en-US" sz="1200" kern="1200" baseline="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a:t>
            </a:fld>
            <a:endParaRPr lang="en-US"/>
          </a:p>
        </p:txBody>
      </p:sp>
    </p:spTree>
    <p:extLst>
      <p:ext uri="{BB962C8B-B14F-4D97-AF65-F5344CB8AC3E}">
        <p14:creationId xmlns:p14="http://schemas.microsoft.com/office/powerpoint/2010/main" val="2772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Sort Descending</a:t>
            </a:r>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20</a:t>
            </a:fld>
            <a:endParaRPr lang="en-US"/>
          </a:p>
        </p:txBody>
      </p:sp>
    </p:spTree>
    <p:extLst>
      <p:ext uri="{BB962C8B-B14F-4D97-AF65-F5344CB8AC3E}">
        <p14:creationId xmlns:p14="http://schemas.microsoft.com/office/powerpoint/2010/main" val="1978169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few clicks we can easily determine pertinent</a:t>
            </a:r>
            <a:r>
              <a:rPr lang="en-US" baseline="0" dirty="0" smtClean="0"/>
              <a:t> </a:t>
            </a:r>
            <a:r>
              <a:rPr lang="en-US" dirty="0" smtClean="0"/>
              <a:t>information.</a:t>
            </a:r>
          </a:p>
          <a:p>
            <a:endParaRPr lang="en-US" baseline="0" dirty="0" smtClean="0"/>
          </a:p>
          <a:p>
            <a:r>
              <a:rPr lang="en-US" baseline="0" dirty="0" smtClean="0"/>
              <a:t>Chen Lee &amp; Bill Jones head up the list for unsatisfied customer.</a:t>
            </a:r>
          </a:p>
          <a:p>
            <a:endParaRPr lang="en-US" baseline="0" dirty="0" smtClean="0"/>
          </a:p>
          <a:p>
            <a:r>
              <a:rPr lang="en-US" baseline="0" dirty="0" smtClean="0"/>
              <a:t>We could additionally look to see which products or services are being affected.  Is it a question of </a:t>
            </a:r>
            <a:r>
              <a:rPr lang="en-US" baseline="0" dirty="0" err="1" smtClean="0"/>
              <a:t>Telesynch</a:t>
            </a:r>
            <a:r>
              <a:rPr lang="en-US" baseline="0" dirty="0" smtClean="0"/>
              <a:t> training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21</a:t>
            </a:fld>
            <a:endParaRPr lang="en-US"/>
          </a:p>
        </p:txBody>
      </p:sp>
    </p:spTree>
    <p:extLst>
      <p:ext uri="{BB962C8B-B14F-4D97-AF65-F5344CB8AC3E}">
        <p14:creationId xmlns:p14="http://schemas.microsoft.com/office/powerpoint/2010/main" val="3511934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Provider SLA tab:</a:t>
            </a:r>
          </a:p>
          <a:p>
            <a:endParaRPr lang="en-US" dirty="0" smtClean="0"/>
          </a:p>
          <a:p>
            <a:r>
              <a:rPr lang="en-US" sz="1200" kern="1200" dirty="0" smtClean="0">
                <a:solidFill>
                  <a:schemeClr val="tx1"/>
                </a:solidFill>
                <a:effectLst/>
                <a:latin typeface="Times New Roman" pitchFamily="18" charset="0"/>
                <a:ea typeface="+mn-ea"/>
                <a:cs typeface="+mn-cs"/>
              </a:rPr>
              <a:t>Lets fast forward a bit with regard to our operational performance monitoring capabilities, the next logical step is to actually measure specific metrics around problem areas with our vendors.</a:t>
            </a:r>
          </a:p>
          <a:p>
            <a:r>
              <a:rPr lang="en-US" sz="1200" kern="1200" dirty="0" smtClean="0">
                <a:solidFill>
                  <a:schemeClr val="tx1"/>
                </a:solidFill>
                <a:effectLst/>
                <a:latin typeface="Times New Roman" pitchFamily="18" charset="0"/>
                <a:ea typeface="+mn-ea"/>
                <a:cs typeface="+mn-cs"/>
              </a:rPr>
              <a:t> </a:t>
            </a:r>
          </a:p>
          <a:p>
            <a:r>
              <a:rPr lang="en-US" sz="1200" kern="1200" dirty="0" smtClean="0">
                <a:solidFill>
                  <a:schemeClr val="tx1"/>
                </a:solidFill>
                <a:effectLst/>
                <a:latin typeface="Times New Roman" pitchFamily="18" charset="0"/>
                <a:ea typeface="+mn-ea"/>
                <a:cs typeface="+mn-cs"/>
              </a:rPr>
              <a:t>Now that we've discovered issues thanks to the analytic dashboards, our organization has been able to  create KPIs by establishing goals and targets for our outsourced providers, and then measure their performance against those targets. BIRT</a:t>
            </a:r>
            <a:r>
              <a:rPr lang="en-US"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has a powerful calculation engine that maintains measures, targets and comparisons for all KPIs across the organization, enabling easy monitoring of our vendors performance.</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a:t>
            </a:r>
            <a:r>
              <a:rPr lang="en-US" sz="1200" kern="1200" baseline="0" dirty="0" smtClean="0">
                <a:solidFill>
                  <a:schemeClr val="tx1"/>
                </a:solidFill>
                <a:effectLst/>
                <a:latin typeface="Times New Roman" pitchFamily="18" charset="0"/>
                <a:ea typeface="+mn-ea"/>
                <a:cs typeface="+mn-cs"/>
              </a:rPr>
              <a:t> bullet charts show </a:t>
            </a:r>
            <a:r>
              <a:rPr lang="en-US" sz="1200" kern="1200" dirty="0" smtClean="0">
                <a:solidFill>
                  <a:schemeClr val="tx1"/>
                </a:solidFill>
                <a:effectLst/>
                <a:latin typeface="Times New Roman" pitchFamily="18" charset="0"/>
                <a:ea typeface="+mn-ea"/>
                <a:cs typeface="+mn-cs"/>
              </a:rPr>
              <a:t>our metrics</a:t>
            </a:r>
            <a:r>
              <a:rPr lang="en-US" sz="1200" kern="1200" baseline="0" dirty="0" smtClean="0">
                <a:solidFill>
                  <a:schemeClr val="tx1"/>
                </a:solidFill>
                <a:effectLst/>
                <a:latin typeface="Times New Roman" pitchFamily="18" charset="0"/>
                <a:ea typeface="+mn-ea"/>
                <a:cs typeface="+mn-cs"/>
              </a:rPr>
              <a:t> that we are following (After Call Work, </a:t>
            </a:r>
            <a:r>
              <a:rPr lang="en-US" sz="1200" kern="1200" baseline="0" dirty="0" err="1" smtClean="0">
                <a:solidFill>
                  <a:schemeClr val="tx1"/>
                </a:solidFill>
                <a:effectLst/>
                <a:latin typeface="Times New Roman" pitchFamily="18" charset="0"/>
                <a:ea typeface="+mn-ea"/>
                <a:cs typeface="+mn-cs"/>
              </a:rPr>
              <a:t>Avg</a:t>
            </a:r>
            <a:r>
              <a:rPr lang="en-US" sz="1200" kern="1200" baseline="0" dirty="0" smtClean="0">
                <a:solidFill>
                  <a:schemeClr val="tx1"/>
                </a:solidFill>
                <a:effectLst/>
                <a:latin typeface="Times New Roman" pitchFamily="18" charset="0"/>
                <a:ea typeface="+mn-ea"/>
                <a:cs typeface="+mn-cs"/>
              </a:rPr>
              <a:t> Abandon Rate, </a:t>
            </a:r>
            <a:r>
              <a:rPr lang="en-US" sz="1200" kern="1200" baseline="0" dirty="0" err="1" smtClean="0">
                <a:solidFill>
                  <a:schemeClr val="tx1"/>
                </a:solidFill>
                <a:effectLst/>
                <a:latin typeface="Times New Roman" pitchFamily="18" charset="0"/>
                <a:ea typeface="+mn-ea"/>
                <a:cs typeface="+mn-cs"/>
              </a:rPr>
              <a:t>Avg</a:t>
            </a:r>
            <a:r>
              <a:rPr lang="en-US" sz="1200" kern="1200" baseline="0" dirty="0" smtClean="0">
                <a:solidFill>
                  <a:schemeClr val="tx1"/>
                </a:solidFill>
                <a:effectLst/>
                <a:latin typeface="Times New Roman" pitchFamily="18" charset="0"/>
                <a:ea typeface="+mn-ea"/>
                <a:cs typeface="+mn-cs"/>
              </a:rPr>
              <a:t> Handle Time, </a:t>
            </a:r>
            <a:r>
              <a:rPr lang="en-US" sz="1200" kern="1200" baseline="0" dirty="0" err="1" smtClean="0">
                <a:solidFill>
                  <a:schemeClr val="tx1"/>
                </a:solidFill>
                <a:effectLst/>
                <a:latin typeface="Times New Roman" pitchFamily="18" charset="0"/>
                <a:ea typeface="+mn-ea"/>
                <a:cs typeface="+mn-cs"/>
              </a:rPr>
              <a:t>Avg</a:t>
            </a:r>
            <a:r>
              <a:rPr lang="en-US" sz="1200" kern="1200" baseline="0" dirty="0" smtClean="0">
                <a:solidFill>
                  <a:schemeClr val="tx1"/>
                </a:solidFill>
                <a:effectLst/>
                <a:latin typeface="Times New Roman" pitchFamily="18" charset="0"/>
                <a:ea typeface="+mn-ea"/>
                <a:cs typeface="+mn-cs"/>
              </a:rPr>
              <a:t> Hold Time, </a:t>
            </a:r>
            <a:r>
              <a:rPr lang="en-US" sz="1200" kern="1200" baseline="0" dirty="0" err="1" smtClean="0">
                <a:solidFill>
                  <a:schemeClr val="tx1"/>
                </a:solidFill>
                <a:effectLst/>
                <a:latin typeface="Times New Roman" pitchFamily="18" charset="0"/>
                <a:ea typeface="+mn-ea"/>
                <a:cs typeface="+mn-cs"/>
              </a:rPr>
              <a:t>Avg</a:t>
            </a:r>
            <a:r>
              <a:rPr lang="en-US" sz="1200" kern="1200" baseline="0" dirty="0" smtClean="0">
                <a:solidFill>
                  <a:schemeClr val="tx1"/>
                </a:solidFill>
                <a:effectLst/>
                <a:latin typeface="Times New Roman" pitchFamily="18" charset="0"/>
                <a:ea typeface="+mn-ea"/>
                <a:cs typeface="+mn-cs"/>
              </a:rPr>
              <a:t> Speed to Answer) for the selected vendor and period.</a:t>
            </a:r>
          </a:p>
          <a:p>
            <a:endParaRPr lang="en-US" sz="1200" kern="1200" baseline="0" dirty="0" smtClean="0">
              <a:solidFill>
                <a:schemeClr val="tx1"/>
              </a:solidFill>
              <a:effectLst/>
              <a:latin typeface="Times New Roman" pitchFamily="18" charset="0"/>
              <a:ea typeface="+mn-ea"/>
              <a:cs typeface="+mn-cs"/>
            </a:endParaRPr>
          </a:p>
          <a:p>
            <a:r>
              <a:rPr lang="en-US" sz="1200" kern="1200" baseline="0" dirty="0" smtClean="0">
                <a:solidFill>
                  <a:schemeClr val="tx1"/>
                </a:solidFill>
                <a:effectLst/>
                <a:latin typeface="Times New Roman" pitchFamily="18" charset="0"/>
                <a:ea typeface="+mn-ea"/>
                <a:cs typeface="+mn-cs"/>
              </a:rPr>
              <a:t>The chart shows our actual to target value, as a moving 3 day </a:t>
            </a:r>
            <a:r>
              <a:rPr lang="en-US" sz="1200" kern="1200" baseline="0" dirty="0" err="1" smtClean="0">
                <a:solidFill>
                  <a:schemeClr val="tx1"/>
                </a:solidFill>
                <a:effectLst/>
                <a:latin typeface="Times New Roman" pitchFamily="18" charset="0"/>
                <a:ea typeface="+mn-ea"/>
                <a:cs typeface="+mn-cs"/>
              </a:rPr>
              <a:t>avg</a:t>
            </a:r>
            <a:r>
              <a:rPr lang="en-US" sz="1200" kern="1200" baseline="0" dirty="0" smtClean="0">
                <a:solidFill>
                  <a:schemeClr val="tx1"/>
                </a:solidFill>
                <a:effectLst/>
                <a:latin typeface="Times New Roman" pitchFamily="18" charset="0"/>
                <a:ea typeface="+mn-ea"/>
                <a:cs typeface="+mn-cs"/>
              </a:rPr>
              <a:t>,.  Additionally the line chart shows the performance index for the selector vendor &amp; measure.  (Selecting a vendor, causes the average daily metrics and moving daily average charts to change to reflect the vendor’s </a:t>
            </a:r>
            <a:r>
              <a:rPr lang="en-US" sz="1200" kern="1200" baseline="0" dirty="0" err="1" smtClean="0">
                <a:solidFill>
                  <a:schemeClr val="tx1"/>
                </a:solidFill>
                <a:effectLst/>
                <a:latin typeface="Times New Roman" pitchFamily="18" charset="0"/>
                <a:ea typeface="+mn-ea"/>
                <a:cs typeface="+mn-cs"/>
              </a:rPr>
              <a:t>kpis</a:t>
            </a:r>
            <a:r>
              <a:rPr lang="en-US" sz="1200" kern="1200" baseline="0" dirty="0" smtClean="0">
                <a:solidFill>
                  <a:schemeClr val="tx1"/>
                </a:solidFill>
                <a:effectLst/>
                <a:latin typeface="Times New Roman" pitchFamily="18" charset="0"/>
                <a:ea typeface="+mn-ea"/>
                <a:cs typeface="+mn-cs"/>
              </a:rPr>
              <a:t>).</a:t>
            </a:r>
          </a:p>
          <a:p>
            <a:r>
              <a:rPr lang="en-US" sz="1200" kern="1200" baseline="0" dirty="0" smtClean="0">
                <a:solidFill>
                  <a:schemeClr val="tx1"/>
                </a:solidFill>
                <a:effectLst/>
                <a:latin typeface="Times New Roman" pitchFamily="18" charset="0"/>
                <a:ea typeface="+mn-ea"/>
                <a:cs typeface="+mn-cs"/>
              </a:rPr>
              <a:t>When the line displays in green – they are meeting their </a:t>
            </a:r>
            <a:r>
              <a:rPr lang="en-US" sz="1200" kern="1200" baseline="0" dirty="0" err="1" smtClean="0">
                <a:solidFill>
                  <a:schemeClr val="tx1"/>
                </a:solidFill>
                <a:effectLst/>
                <a:latin typeface="Times New Roman" pitchFamily="18" charset="0"/>
                <a:ea typeface="+mn-ea"/>
                <a:cs typeface="+mn-cs"/>
              </a:rPr>
              <a:t>kpis</a:t>
            </a:r>
            <a:r>
              <a:rPr lang="en-US" sz="1200" kern="1200" baseline="0" dirty="0" smtClean="0">
                <a:solidFill>
                  <a:schemeClr val="tx1"/>
                </a:solidFill>
                <a:effectLst/>
                <a:latin typeface="Times New Roman" pitchFamily="18" charset="0"/>
                <a:ea typeface="+mn-ea"/>
                <a:cs typeface="+mn-cs"/>
              </a:rPr>
              <a:t>.  When the line is in red – they are following well below their </a:t>
            </a:r>
            <a:r>
              <a:rPr lang="en-US" sz="1200" kern="1200" baseline="0" dirty="0" err="1" smtClean="0">
                <a:solidFill>
                  <a:schemeClr val="tx1"/>
                </a:solidFill>
                <a:effectLst/>
                <a:latin typeface="Times New Roman" pitchFamily="18" charset="0"/>
                <a:ea typeface="+mn-ea"/>
                <a:cs typeface="+mn-cs"/>
              </a:rPr>
              <a:t>kpis</a:t>
            </a:r>
            <a:r>
              <a:rPr lang="en-US" sz="1200" kern="1200" baseline="0" dirty="0" smtClean="0">
                <a:solidFill>
                  <a:schemeClr val="tx1"/>
                </a:solidFill>
                <a:effectLst/>
                <a:latin typeface="Times New Roman" pitchFamily="18" charset="0"/>
                <a:ea typeface="+mn-ea"/>
                <a:cs typeface="+mn-cs"/>
              </a:rPr>
              <a:t>.  </a:t>
            </a:r>
          </a:p>
          <a:p>
            <a:endParaRPr lang="en-US" sz="1200" kern="1200" baseline="0" dirty="0" smtClean="0">
              <a:solidFill>
                <a:schemeClr val="tx1"/>
              </a:solidFill>
              <a:effectLst/>
              <a:latin typeface="Times New Roman" pitchFamily="18" charset="0"/>
              <a:ea typeface="+mn-ea"/>
              <a:cs typeface="+mn-cs"/>
            </a:endParaRPr>
          </a:p>
          <a:p>
            <a:endParaRPr lang="en-US" sz="1200" kern="1200" baseline="0" dirty="0" smtClean="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22</a:t>
            </a:fld>
            <a:endParaRPr lang="en-US"/>
          </a:p>
        </p:txBody>
      </p:sp>
    </p:spTree>
    <p:extLst>
      <p:ext uri="{BB962C8B-B14F-4D97-AF65-F5344CB8AC3E}">
        <p14:creationId xmlns:p14="http://schemas.microsoft.com/office/powerpoint/2010/main" val="342742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Vendor</a:t>
            </a:r>
            <a:r>
              <a:rPr lang="en-US" baseline="0" dirty="0" smtClean="0"/>
              <a:t> - </a:t>
            </a:r>
            <a:r>
              <a:rPr lang="en-US" dirty="0" err="1" smtClean="0"/>
              <a:t>Telesync</a:t>
            </a:r>
            <a:r>
              <a:rPr lang="en-US" dirty="0" smtClean="0"/>
              <a:t>.</a:t>
            </a:r>
          </a:p>
          <a:p>
            <a:r>
              <a:rPr lang="en-US" dirty="0" smtClean="0"/>
              <a:t>Measure – select after call work, average hold time, finally land on average abandon rate.</a:t>
            </a:r>
          </a:p>
          <a:p>
            <a:endParaRPr lang="en-US" dirty="0" smtClean="0"/>
          </a:p>
          <a:p>
            <a:r>
              <a:rPr lang="en-US" dirty="0" smtClean="0"/>
              <a:t>Measure</a:t>
            </a:r>
            <a:r>
              <a:rPr lang="en-US" baseline="0" dirty="0" smtClean="0"/>
              <a:t> – Average Abandon Rate</a:t>
            </a:r>
          </a:p>
          <a:p>
            <a:r>
              <a:rPr lang="en-US" baseline="0" dirty="0" smtClean="0"/>
              <a:t>Period – July 7</a:t>
            </a:r>
            <a:r>
              <a:rPr lang="en-US" baseline="30000" dirty="0" smtClean="0"/>
              <a:t>th</a:t>
            </a:r>
            <a:endParaRPr lang="en-US" baseline="0" dirty="0" smtClean="0"/>
          </a:p>
          <a:p>
            <a:endParaRPr lang="en-US" baseline="0" dirty="0" smtClean="0"/>
          </a:p>
          <a:p>
            <a:r>
              <a:rPr lang="en-US" baseline="0" dirty="0" smtClean="0"/>
              <a:t>We can see that </a:t>
            </a:r>
            <a:r>
              <a:rPr lang="en-US" baseline="0" dirty="0" err="1" smtClean="0"/>
              <a:t>Telesync</a:t>
            </a:r>
            <a:r>
              <a:rPr lang="en-US" baseline="0" dirty="0" smtClean="0"/>
              <a:t> is doing well on their performance metrics for after call work, and average hold time.  However, their metrics on average abandon rate are will under performance.</a:t>
            </a:r>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23</a:t>
            </a:fld>
            <a:endParaRPr lang="en-US"/>
          </a:p>
        </p:txBody>
      </p:sp>
    </p:spTree>
    <p:extLst>
      <p:ext uri="{BB962C8B-B14F-4D97-AF65-F5344CB8AC3E}">
        <p14:creationId xmlns:p14="http://schemas.microsoft.com/office/powerpoint/2010/main" val="3233483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Hover</a:t>
            </a:r>
            <a:r>
              <a:rPr lang="en-US" baseline="0" dirty="0" smtClean="0"/>
              <a:t> over the blue bar on July 21.  (the link doesn’t work from the green bar).</a:t>
            </a:r>
          </a:p>
          <a:p>
            <a:endParaRPr lang="en-US" baseline="0" dirty="0" smtClean="0"/>
          </a:p>
          <a:p>
            <a:r>
              <a:rPr lang="en-US" baseline="0" dirty="0" smtClean="0"/>
              <a:t>Selecting this link will bring up the </a:t>
            </a:r>
            <a:r>
              <a:rPr lang="en-US" baseline="0" dirty="0" err="1" smtClean="0"/>
              <a:t>sla’s</a:t>
            </a:r>
            <a:r>
              <a:rPr lang="en-US" baseline="0" dirty="0" smtClean="0"/>
              <a:t> for the selected vendor and metric.</a:t>
            </a:r>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24</a:t>
            </a:fld>
            <a:endParaRPr lang="en-US"/>
          </a:p>
        </p:txBody>
      </p:sp>
    </p:spTree>
    <p:extLst>
      <p:ext uri="{BB962C8B-B14F-4D97-AF65-F5344CB8AC3E}">
        <p14:creationId xmlns:p14="http://schemas.microsoft.com/office/powerpoint/2010/main" val="4066885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the performance line.</a:t>
            </a:r>
          </a:p>
          <a:p>
            <a:endParaRPr lang="en-US" dirty="0" smtClean="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25</a:t>
            </a:fld>
            <a:endParaRPr lang="en-US"/>
          </a:p>
        </p:txBody>
      </p:sp>
    </p:spTree>
    <p:extLst>
      <p:ext uri="{BB962C8B-B14F-4D97-AF65-F5344CB8AC3E}">
        <p14:creationId xmlns:p14="http://schemas.microsoft.com/office/powerpoint/2010/main" val="2905850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will bring up the call center activity detail for the specified vendor.</a:t>
            </a:r>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26</a:t>
            </a:fld>
            <a:endParaRPr lang="en-US"/>
          </a:p>
        </p:txBody>
      </p:sp>
    </p:spTree>
    <p:extLst>
      <p:ext uri="{BB962C8B-B14F-4D97-AF65-F5344CB8AC3E}">
        <p14:creationId xmlns:p14="http://schemas.microsoft.com/office/powerpoint/2010/main" val="2740251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Now that we're leveraging BIRT for KPI monitoring, we can take advantage of the Briefing</a:t>
            </a:r>
            <a:r>
              <a:rPr lang="en-US" sz="1200" kern="1200" baseline="0" dirty="0" smtClean="0">
                <a:solidFill>
                  <a:schemeClr val="tx1"/>
                </a:solidFill>
                <a:effectLst/>
                <a:latin typeface="Times New Roman" pitchFamily="18" charset="0"/>
                <a:ea typeface="+mn-ea"/>
                <a:cs typeface="+mn-cs"/>
              </a:rPr>
              <a:t> Book </a:t>
            </a:r>
            <a:r>
              <a:rPr lang="en-US" sz="1200" kern="1200" dirty="0" smtClean="0">
                <a:solidFill>
                  <a:schemeClr val="tx1"/>
                </a:solidFill>
                <a:effectLst/>
                <a:latin typeface="Times New Roman" pitchFamily="18" charset="0"/>
                <a:ea typeface="+mn-ea"/>
                <a:cs typeface="+mn-cs"/>
              </a:rPr>
              <a:t>to organize and track our KPIs in a hierarchical framework.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 briefing book is an ideal way for stakeholders to monitor KPI's as it represents the metrics as color coded MEASURES that roll up to top level corporate strategies.  </a:t>
            </a:r>
          </a:p>
          <a:p>
            <a:r>
              <a:rPr lang="en-US" sz="1200" kern="1200" dirty="0" smtClean="0">
                <a:solidFill>
                  <a:schemeClr val="tx1"/>
                </a:solidFill>
                <a:effectLst/>
                <a:latin typeface="Times New Roman" pitchFamily="18" charset="0"/>
                <a:ea typeface="+mn-ea"/>
                <a:cs typeface="+mn-cs"/>
              </a:rPr>
              <a:t> </a:t>
            </a:r>
          </a:p>
          <a:p>
            <a:r>
              <a:rPr lang="en-US" sz="1200" kern="1200" dirty="0" smtClean="0">
                <a:solidFill>
                  <a:schemeClr val="tx1"/>
                </a:solidFill>
                <a:effectLst/>
                <a:latin typeface="Times New Roman" pitchFamily="18" charset="0"/>
                <a:ea typeface="+mn-ea"/>
                <a:cs typeface="+mn-cs"/>
              </a:rPr>
              <a:t>Additionally the briefing book is organized into "pages" that the user can define for themselves, making pages for "ALL GOOD" or "ALL BAD" measures, or "ALL DOWNTRENDING MEASURES". Here we've gathered together the measures focused on the call center and customer satisfaction into pages in my book.</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27</a:t>
            </a:fld>
            <a:endParaRPr lang="en-US"/>
          </a:p>
        </p:txBody>
      </p:sp>
    </p:spTree>
    <p:extLst>
      <p:ext uri="{BB962C8B-B14F-4D97-AF65-F5344CB8AC3E}">
        <p14:creationId xmlns:p14="http://schemas.microsoft.com/office/powerpoint/2010/main" val="1563504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Click the "SERVICE METRICS BY PROVIDER" page (left hand tabs of the book UI)</a:t>
            </a:r>
          </a:p>
          <a:p>
            <a:r>
              <a:rPr lang="en-US" sz="1200" kern="1200" dirty="0" smtClean="0">
                <a:solidFill>
                  <a:schemeClr val="tx1"/>
                </a:solidFill>
                <a:effectLst/>
                <a:latin typeface="Times New Roman" pitchFamily="18" charset="0"/>
                <a:ea typeface="+mn-ea"/>
                <a:cs typeface="+mn-cs"/>
              </a:rPr>
              <a:t>Point out the metrics and color coding.</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Click the red </a:t>
            </a:r>
            <a:r>
              <a:rPr lang="en-US" sz="1200" i="1" kern="1200" dirty="0" smtClean="0">
                <a:solidFill>
                  <a:schemeClr val="tx1"/>
                </a:solidFill>
                <a:effectLst/>
                <a:latin typeface="Times New Roman" pitchFamily="18" charset="0"/>
                <a:ea typeface="+mn-ea"/>
                <a:cs typeface="+mn-cs"/>
              </a:rPr>
              <a:t>Drilldown Icon</a:t>
            </a:r>
            <a:r>
              <a:rPr lang="en-US" sz="1200" kern="1200" dirty="0" smtClean="0">
                <a:solidFill>
                  <a:schemeClr val="tx1"/>
                </a:solidFill>
                <a:effectLst/>
                <a:latin typeface="Times New Roman" pitchFamily="18" charset="0"/>
                <a:ea typeface="+mn-ea"/>
                <a:cs typeface="+mn-cs"/>
              </a:rPr>
              <a:t> to the right of the "AVAERAGE ABANDON RATE" measure to drill to the next level of the hierarchy, the providers themselves.</a:t>
            </a:r>
          </a:p>
          <a:p>
            <a:endParaRPr lang="en-US" dirty="0" smtClean="0"/>
          </a:p>
          <a:p>
            <a:r>
              <a:rPr lang="en-US" sz="1200" kern="1200" dirty="0" smtClean="0">
                <a:solidFill>
                  <a:schemeClr val="tx1"/>
                </a:solidFill>
                <a:effectLst/>
                <a:latin typeface="Times New Roman" pitchFamily="18" charset="0"/>
                <a:ea typeface="+mn-ea"/>
                <a:cs typeface="+mn-cs"/>
              </a:rPr>
              <a:t>Lets look at our call center measures rolled up to the corporate level. The color coding follows the familiar traffic light metaphor where green is good, red is bad, and yellow is warning. Each measure assumes the color of corresponding to its current health, here we see that several of our measures are in a warning state! Each measure can drill to the next level, either to lower level measures, or to see how a given measure is performing across 'locations'. A BIRT Scorecard 'location' can be any organizational or operational entity in a company, such as 'region', 'territory', 'team' or 'campus'. In this case our outsourced providers are the locations, and based on the color-coded drilldown icon next to AVAERAGE ABANDON RATE  I can see that there is an underlying issue.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When I click the icon I clearly see how each provider is performing in that measure.</a:t>
            </a:r>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28</a:t>
            </a:fld>
            <a:endParaRPr lang="en-US"/>
          </a:p>
        </p:txBody>
      </p:sp>
    </p:spTree>
    <p:extLst>
      <p:ext uri="{BB962C8B-B14F-4D97-AF65-F5344CB8AC3E}">
        <p14:creationId xmlns:p14="http://schemas.microsoft.com/office/powerpoint/2010/main" val="4260202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Click the "AVERAGE ABANDON RATE" (red measure) for </a:t>
            </a:r>
            <a:r>
              <a:rPr lang="en-US" sz="1200" kern="1200" dirty="0" err="1" smtClean="0">
                <a:solidFill>
                  <a:schemeClr val="tx1"/>
                </a:solidFill>
                <a:effectLst/>
                <a:latin typeface="Times New Roman" pitchFamily="18" charset="0"/>
                <a:ea typeface="+mn-ea"/>
                <a:cs typeface="+mn-cs"/>
              </a:rPr>
              <a:t>TeleSynch</a:t>
            </a:r>
            <a:r>
              <a:rPr lang="en-US" sz="1200" kern="1200" dirty="0" smtClean="0">
                <a:solidFill>
                  <a:schemeClr val="tx1"/>
                </a:solidFill>
                <a:effectLst/>
                <a:latin typeface="Times New Roman" pitchFamily="18" charset="0"/>
                <a:ea typeface="+mn-ea"/>
                <a:cs typeface="+mn-cs"/>
              </a:rPr>
              <a:t>, point out the supplemental information dashboard tabs on the right side of the book, they are the same tabs we saw when drilling from the "Moving 30 Days" chart gadget earlier. Point out comment entered earlier.</a:t>
            </a:r>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29</a:t>
            </a:fld>
            <a:endParaRPr lang="en-US"/>
          </a:p>
        </p:txBody>
      </p:sp>
    </p:spTree>
    <p:extLst>
      <p:ext uri="{BB962C8B-B14F-4D97-AF65-F5344CB8AC3E}">
        <p14:creationId xmlns:p14="http://schemas.microsoft.com/office/powerpoint/2010/main" val="178771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Users experience visual dashboards which display important metrics across the call center</a:t>
            </a:r>
            <a:r>
              <a:rPr lang="en-US" sz="1200" kern="1200" baseline="0" dirty="0" smtClean="0">
                <a:solidFill>
                  <a:schemeClr val="tx1"/>
                </a:solidFill>
                <a:effectLst/>
                <a:latin typeface="Times New Roman" pitchFamily="18" charset="0"/>
                <a:ea typeface="+mn-ea"/>
                <a:cs typeface="+mn-cs"/>
              </a:rPr>
              <a:t> including</a:t>
            </a:r>
            <a:endParaRPr lang="en-US" sz="1200" kern="1200" dirty="0" smtClean="0">
              <a:solidFill>
                <a:schemeClr val="tx1"/>
              </a:solidFill>
              <a:effectLst/>
              <a:latin typeface="Times New Roman" pitchFamily="18" charset="0"/>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Times New Roman" pitchFamily="18" charset="0"/>
                <a:ea typeface="+mn-ea"/>
                <a:cs typeface="+mn-cs"/>
              </a:rPr>
              <a:t>Call Minute Analysis (top left)</a:t>
            </a:r>
          </a:p>
          <a:p>
            <a:pPr marL="628650" lvl="1" indent="-171450">
              <a:buFont typeface="Arial" panose="020B0604020202020204" pitchFamily="34" charset="0"/>
              <a:buChar char="•"/>
            </a:pPr>
            <a:r>
              <a:rPr lang="en-US" sz="1200" kern="1200" dirty="0" smtClean="0">
                <a:solidFill>
                  <a:schemeClr val="tx1"/>
                </a:solidFill>
                <a:effectLst/>
                <a:latin typeface="Times New Roman" pitchFamily="18" charset="0"/>
                <a:ea typeface="+mn-ea"/>
                <a:cs typeface="+mn-cs"/>
              </a:rPr>
              <a:t>Vendor Activity (top right)</a:t>
            </a:r>
          </a:p>
          <a:p>
            <a:pPr marL="628650" lvl="1" indent="-171450">
              <a:buFont typeface="Arial" panose="020B0604020202020204" pitchFamily="34" charset="0"/>
              <a:buChar char="•"/>
            </a:pPr>
            <a:r>
              <a:rPr lang="en-US" sz="1200" kern="1200" dirty="0" smtClean="0">
                <a:solidFill>
                  <a:schemeClr val="tx1"/>
                </a:solidFill>
                <a:effectLst/>
                <a:latin typeface="Times New Roman" pitchFamily="18" charset="0"/>
                <a:ea typeface="+mn-ea"/>
                <a:cs typeface="+mn-cs"/>
              </a:rPr>
              <a:t>Call Volume (bottom left)</a:t>
            </a:r>
          </a:p>
          <a:p>
            <a:pPr marL="628650" lvl="1" indent="-171450">
              <a:buFont typeface="Arial" panose="020B0604020202020204" pitchFamily="34" charset="0"/>
              <a:buChar char="•"/>
            </a:pPr>
            <a:r>
              <a:rPr lang="en-US" sz="1200" kern="1200" dirty="0" smtClean="0">
                <a:solidFill>
                  <a:schemeClr val="tx1"/>
                </a:solidFill>
                <a:effectLst/>
                <a:latin typeface="Times New Roman" pitchFamily="18" charset="0"/>
                <a:ea typeface="+mn-ea"/>
                <a:cs typeface="+mn-cs"/>
              </a:rPr>
              <a:t>Customer Satisfaction (bottom right)</a:t>
            </a:r>
          </a:p>
          <a:p>
            <a:pPr marL="457200" lvl="1" indent="0">
              <a:buFont typeface="Arial" panose="020B0604020202020204" pitchFamily="34" charset="0"/>
              <a:buNone/>
            </a:pPr>
            <a:endParaRPr lang="en-US" sz="1200" kern="1200" dirty="0" smtClean="0">
              <a:solidFill>
                <a:schemeClr val="tx1"/>
              </a:solidFill>
              <a:effectLst/>
              <a:latin typeface="Times New Roman" pitchFamily="18" charset="0"/>
              <a:ea typeface="+mn-ea"/>
              <a:cs typeface="+mn-cs"/>
            </a:endParaRPr>
          </a:p>
          <a:p>
            <a:pPr marL="0" lvl="0" indent="0">
              <a:buFont typeface="Arial" panose="020B0604020202020204" pitchFamily="34" charset="0"/>
              <a:buNone/>
            </a:pPr>
            <a:r>
              <a:rPr lang="en-US" sz="1200" kern="1200" dirty="0" smtClean="0">
                <a:solidFill>
                  <a:schemeClr val="tx1"/>
                </a:solidFill>
                <a:effectLst/>
                <a:latin typeface="Times New Roman" pitchFamily="18" charset="0"/>
                <a:ea typeface="+mn-ea"/>
                <a:cs typeface="+mn-cs"/>
              </a:rPr>
              <a:t>Multiple </a:t>
            </a:r>
            <a:r>
              <a:rPr lang="en-US" sz="1200" kern="1200" baseline="0" dirty="0" smtClean="0">
                <a:solidFill>
                  <a:schemeClr val="tx1"/>
                </a:solidFill>
                <a:effectLst/>
                <a:latin typeface="Times New Roman" pitchFamily="18" charset="0"/>
                <a:ea typeface="+mn-ea"/>
                <a:cs typeface="+mn-cs"/>
              </a:rPr>
              <a:t>selectors provide easy control of the information on the dashboard enabling better insight into operations.</a:t>
            </a:r>
            <a:endParaRPr lang="en-US" sz="1200" kern="1200" dirty="0" smtClean="0">
              <a:solidFill>
                <a:schemeClr val="tx1"/>
              </a:solidFill>
              <a:effectLst/>
              <a:latin typeface="Times New Roman" pitchFamily="18" charset="0"/>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Times New Roman" pitchFamily="18" charset="0"/>
                <a:ea typeface="+mn-ea"/>
                <a:cs typeface="+mn-cs"/>
              </a:rPr>
              <a:t>Call Severity</a:t>
            </a:r>
          </a:p>
          <a:p>
            <a:pPr marL="628650" lvl="1" indent="-171450">
              <a:buFont typeface="Arial" panose="020B0604020202020204" pitchFamily="34" charset="0"/>
              <a:buChar char="•"/>
            </a:pPr>
            <a:r>
              <a:rPr lang="en-US" sz="1200" kern="1200" dirty="0" smtClean="0">
                <a:solidFill>
                  <a:schemeClr val="tx1"/>
                </a:solidFill>
                <a:effectLst/>
                <a:latin typeface="Times New Roman" pitchFamily="18" charset="0"/>
                <a:ea typeface="+mn-ea"/>
                <a:cs typeface="+mn-cs"/>
              </a:rPr>
              <a:t>Account Type</a:t>
            </a:r>
          </a:p>
          <a:p>
            <a:pPr marL="628650" lvl="1" indent="-171450">
              <a:buFont typeface="Arial" panose="020B0604020202020204" pitchFamily="34" charset="0"/>
              <a:buChar char="•"/>
            </a:pPr>
            <a:r>
              <a:rPr lang="en-US" sz="1200" kern="1200" dirty="0" smtClean="0">
                <a:solidFill>
                  <a:schemeClr val="tx1"/>
                </a:solidFill>
                <a:effectLst/>
                <a:latin typeface="Times New Roman" pitchFamily="18" charset="0"/>
                <a:ea typeface="+mn-ea"/>
                <a:cs typeface="+mn-cs"/>
              </a:rPr>
              <a:t>Vendor</a:t>
            </a:r>
          </a:p>
          <a:p>
            <a:pPr marL="628650" lvl="1" indent="-171450">
              <a:buFont typeface="Arial" panose="020B0604020202020204" pitchFamily="34" charset="0"/>
              <a:buChar char="•"/>
            </a:pPr>
            <a:r>
              <a:rPr lang="en-US" sz="1200" kern="1200" baseline="0" dirty="0" smtClean="0">
                <a:solidFill>
                  <a:schemeClr val="tx1"/>
                </a:solidFill>
                <a:effectLst/>
                <a:latin typeface="Times New Roman" pitchFamily="18" charset="0"/>
                <a:ea typeface="+mn-ea"/>
                <a:cs typeface="+mn-cs"/>
              </a:rPr>
              <a:t>Service</a:t>
            </a:r>
          </a:p>
          <a:p>
            <a:pPr marL="628650" lvl="1" indent="-171450">
              <a:buFont typeface="Arial" panose="020B0604020202020204" pitchFamily="34" charset="0"/>
              <a:buChar char="•"/>
            </a:pPr>
            <a:r>
              <a:rPr lang="en-US" sz="1200" kern="1200" baseline="0" dirty="0" smtClean="0">
                <a:solidFill>
                  <a:schemeClr val="tx1"/>
                </a:solidFill>
                <a:effectLst/>
                <a:latin typeface="Times New Roman" pitchFamily="18" charset="0"/>
                <a:ea typeface="+mn-ea"/>
                <a:cs typeface="+mn-cs"/>
              </a:rPr>
              <a:t>Contact Type</a:t>
            </a:r>
          </a:p>
          <a:p>
            <a:pPr marL="628650" lvl="1" indent="-171450">
              <a:buFont typeface="Arial" panose="020B0604020202020204" pitchFamily="34" charset="0"/>
              <a:buChar char="•"/>
            </a:pPr>
            <a:endParaRPr lang="en-US" sz="1200" kern="1200" baseline="0" dirty="0" smtClean="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latin typeface="Times New Roman" pitchFamily="18" charset="0"/>
                <a:ea typeface="+mn-ea"/>
                <a:cs typeface="+mn-cs"/>
              </a:rPr>
              <a:t>We can quickly see that we are experiencing poor customer satisfaction (lower right gadget, green).  </a:t>
            </a:r>
          </a:p>
          <a:p>
            <a:endParaRPr lang="en-US" sz="1200" kern="1200" baseline="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3</a:t>
            </a:fld>
            <a:endParaRPr lang="en-US"/>
          </a:p>
        </p:txBody>
      </p:sp>
    </p:spTree>
    <p:extLst>
      <p:ext uri="{BB962C8B-B14F-4D97-AF65-F5344CB8AC3E}">
        <p14:creationId xmlns:p14="http://schemas.microsoft.com/office/powerpoint/2010/main" val="463483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Click the "INITIATIVES" tab in the supplemental information dashboard, under the 'details' section of the page click the GANTT CHART.</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To facilitate continuous improvement, BIRT  offers the ability to create and track IMPROVEMENT INITIATIVES from within the application itself! Tasks and activities to resolve the underlying issues for underperforming measures are defined and monitored in a simple graphic that depict the current status of each task. Initiative tasks statuses are conveyed using the same color coding as the measures themselves, keeping the entire experience in context for the user. In this way the BIRT system helps the organization improve by providing instant feedback for each step in the process, as initiative tasks  turn green, so should the corresponding measures.</a:t>
            </a:r>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30</a:t>
            </a:fld>
            <a:endParaRPr lang="en-US"/>
          </a:p>
        </p:txBody>
      </p:sp>
    </p:spTree>
    <p:extLst>
      <p:ext uri="{BB962C8B-B14F-4D97-AF65-F5344CB8AC3E}">
        <p14:creationId xmlns:p14="http://schemas.microsoft.com/office/powerpoint/2010/main" val="2976155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"Corporate Strategy" dashboard tab</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Lastly, BIRT offers an organization the ability to create and display STRATEGY MAPS, which are used to monitor key strategic corporate goals via dynamic color-coded measures overlaying any graphic. The interface provides advanced visualizations that can be used to map KPIs against strategies, processes or geographies to see alignment, observe process efficiencies or performance by geographies.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The reason to pitch this is that maps have uses beyond strategy management</a:t>
            </a:r>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31</a:t>
            </a:fld>
            <a:endParaRPr lang="en-US"/>
          </a:p>
        </p:txBody>
      </p:sp>
    </p:spTree>
    <p:extLst>
      <p:ext uri="{BB962C8B-B14F-4D97-AF65-F5344CB8AC3E}">
        <p14:creationId xmlns:p14="http://schemas.microsoft.com/office/powerpoint/2010/main" val="28164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One important metric is </a:t>
            </a:r>
            <a:r>
              <a:rPr lang="en-US" sz="1200" b="1" kern="1200" dirty="0" smtClean="0">
                <a:solidFill>
                  <a:schemeClr val="tx1"/>
                </a:solidFill>
                <a:effectLst/>
                <a:latin typeface="Times New Roman" pitchFamily="18" charset="0"/>
                <a:ea typeface="+mn-ea"/>
                <a:cs typeface="+mn-cs"/>
              </a:rPr>
              <a:t>call minutes</a:t>
            </a:r>
            <a:r>
              <a:rPr lang="en-US" sz="1200" kern="1200" dirty="0" smtClean="0">
                <a:solidFill>
                  <a:schemeClr val="tx1"/>
                </a:solidFill>
                <a:effectLst/>
                <a:latin typeface="Times New Roman" pitchFamily="18" charset="0"/>
                <a:ea typeface="+mn-ea"/>
                <a:cs typeface="+mn-cs"/>
              </a:rPr>
              <a:t>. An efficient call center spends the least amount of time on each call necessary to resolve an issue, so that they can service more customers and reduce hold time for new calls.  High Call</a:t>
            </a:r>
            <a:r>
              <a:rPr lang="en-US" sz="1200" kern="1200" baseline="0" dirty="0" smtClean="0">
                <a:solidFill>
                  <a:schemeClr val="tx1"/>
                </a:solidFill>
                <a:effectLst/>
                <a:latin typeface="Times New Roman" pitchFamily="18" charset="0"/>
                <a:ea typeface="+mn-ea"/>
                <a:cs typeface="+mn-cs"/>
              </a:rPr>
              <a:t> Minutes will translate to poor customer satisfaction.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We want to focus on our commercial &amp; direct customers </a:t>
            </a:r>
            <a:r>
              <a:rPr lang="en-US" sz="1200" kern="1200" baseline="0" dirty="0" smtClean="0">
                <a:solidFill>
                  <a:schemeClr val="tx1"/>
                </a:solidFill>
                <a:effectLst/>
                <a:latin typeface="Times New Roman" pitchFamily="18" charset="0"/>
                <a:ea typeface="+mn-ea"/>
                <a:cs typeface="+mn-cs"/>
              </a:rPr>
              <a:t>who have high severity calls.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Select: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     </a:t>
            </a:r>
            <a:r>
              <a:rPr lang="en-US" sz="1200" kern="1200" dirty="0" err="1" smtClean="0">
                <a:solidFill>
                  <a:schemeClr val="tx1"/>
                </a:solidFill>
                <a:effectLst/>
                <a:latin typeface="Times New Roman" pitchFamily="18" charset="0"/>
                <a:ea typeface="+mn-ea"/>
                <a:cs typeface="+mn-cs"/>
              </a:rPr>
              <a:t>Acount</a:t>
            </a:r>
            <a:r>
              <a:rPr lang="en-US" sz="1200" kern="1200" dirty="0" smtClean="0">
                <a:solidFill>
                  <a:schemeClr val="tx1"/>
                </a:solidFill>
                <a:effectLst/>
                <a:latin typeface="Times New Roman" pitchFamily="18" charset="0"/>
                <a:ea typeface="+mn-ea"/>
                <a:cs typeface="+mn-cs"/>
              </a:rPr>
              <a:t> Type:  Direct, Commercial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     Call Severity:  High</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Quickly</a:t>
            </a:r>
            <a:r>
              <a:rPr lang="en-US" sz="1200" kern="1200" baseline="0" dirty="0" smtClean="0">
                <a:solidFill>
                  <a:schemeClr val="tx1"/>
                </a:solidFill>
                <a:effectLst/>
                <a:latin typeface="Times New Roman" pitchFamily="18" charset="0"/>
                <a:ea typeface="+mn-ea"/>
                <a:cs typeface="+mn-cs"/>
              </a:rPr>
              <a:t> see our largest problem area is investment services which is bad because this our most profitable part of our business.</a:t>
            </a:r>
            <a:endParaRPr lang="en-US" sz="1200" kern="1200" dirty="0" smtClean="0">
              <a:solidFill>
                <a:schemeClr val="tx1"/>
              </a:solidFill>
              <a:effectLst/>
              <a:latin typeface="Times New Roman" pitchFamily="18"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4</a:t>
            </a:fld>
            <a:endParaRPr lang="en-US"/>
          </a:p>
        </p:txBody>
      </p:sp>
    </p:spTree>
    <p:extLst>
      <p:ext uri="{BB962C8B-B14F-4D97-AF65-F5344CB8AC3E}">
        <p14:creationId xmlns:p14="http://schemas.microsoft.com/office/powerpoint/2010/main" val="3776180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Drill down on Investment Services.</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 charts are smart, they also understand the relationships of the data and allow the user to drill in place to lower levels of detail. Here we see that there’s an inordinate number of minutes spent dealing with calls regarding mutual funds. We need to dig deeper and get control of the issue.</a:t>
            </a:r>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5</a:t>
            </a:fld>
            <a:endParaRPr lang="en-US"/>
          </a:p>
        </p:txBody>
      </p:sp>
    </p:spTree>
    <p:extLst>
      <p:ext uri="{BB962C8B-B14F-4D97-AF65-F5344CB8AC3E}">
        <p14:creationId xmlns:p14="http://schemas.microsoft.com/office/powerpoint/2010/main" val="162479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Analyzing the Call Minutes</a:t>
            </a:r>
          </a:p>
          <a:p>
            <a:endParaRPr lang="en-US" dirty="0" smtClean="0"/>
          </a:p>
          <a:p>
            <a:r>
              <a:rPr lang="en-US" dirty="0" smtClean="0"/>
              <a:t>User can create and modify their own experience – adding new visualizations from a gallery of information assets.</a:t>
            </a:r>
            <a:endParaRPr lang="en-US" baseline="0" dirty="0" smtClean="0"/>
          </a:p>
          <a:p>
            <a:r>
              <a:rPr lang="en-US" baseline="0" dirty="0" smtClean="0"/>
              <a:t>Here we will add a new crosstab gadget depicting call volume by product.</a:t>
            </a:r>
          </a:p>
          <a:p>
            <a:endParaRPr lang="en-US" baseline="0" dirty="0" smtClean="0"/>
          </a:p>
          <a:p>
            <a:r>
              <a:rPr lang="en-US" baseline="0" dirty="0" smtClean="0"/>
              <a:t>Add a new tab – add gadget</a:t>
            </a:r>
            <a:endParaRPr lang="en-US" dirty="0" smtClean="0"/>
          </a:p>
          <a:p>
            <a:endParaRPr lang="en-US" dirty="0" smtClean="0"/>
          </a:p>
          <a:p>
            <a:r>
              <a:rPr lang="en-US" dirty="0" smtClean="0"/>
              <a:t>To drill into this further, let’s use</a:t>
            </a:r>
            <a:r>
              <a:rPr lang="en-US" baseline="0" dirty="0" smtClean="0"/>
              <a:t> a pre-created gadget “Call Volume Analysis”.</a:t>
            </a:r>
          </a:p>
          <a:p>
            <a:r>
              <a:rPr lang="en-US" baseline="0" dirty="0" smtClean="0"/>
              <a:t>Click “+” for new tab</a:t>
            </a:r>
          </a:p>
          <a:p>
            <a:r>
              <a:rPr lang="en-US" baseline="0" dirty="0" smtClean="0"/>
              <a:t>Click Add Gadget</a:t>
            </a:r>
          </a:p>
          <a:p>
            <a:r>
              <a:rPr lang="en-US" baseline="0" dirty="0" smtClean="0"/>
              <a:t>Select “</a:t>
            </a:r>
            <a:r>
              <a:rPr lang="en-US" baseline="0" dirty="0" err="1" smtClean="0"/>
              <a:t>CallVolumeAnalysis.gadget</a:t>
            </a:r>
            <a:r>
              <a:rPr lang="en-US" baseline="0" dirty="0" smtClean="0"/>
              <a:t>”</a:t>
            </a:r>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6</a:t>
            </a:fld>
            <a:endParaRPr lang="en-US"/>
          </a:p>
        </p:txBody>
      </p:sp>
    </p:spTree>
    <p:extLst>
      <p:ext uri="{BB962C8B-B14F-4D97-AF65-F5344CB8AC3E}">
        <p14:creationId xmlns:p14="http://schemas.microsoft.com/office/powerpoint/2010/main" val="356549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layout to 1 column</a:t>
            </a:r>
          </a:p>
          <a:p>
            <a:r>
              <a:rPr lang="en-US" baseline="0" dirty="0" smtClean="0"/>
              <a:t>Name tab to “Call Volume Analysis”</a:t>
            </a:r>
          </a:p>
          <a:p>
            <a:r>
              <a:rPr lang="en-US" baseline="0" dirty="0" smtClean="0"/>
              <a:t>Move to 2</a:t>
            </a:r>
            <a:r>
              <a:rPr lang="en-US" baseline="30000" dirty="0" smtClean="0"/>
              <a:t>nd</a:t>
            </a:r>
            <a:r>
              <a:rPr lang="en-US" baseline="0" dirty="0" smtClean="0"/>
              <a:t> tab</a:t>
            </a:r>
          </a:p>
          <a:p>
            <a:endParaRPr lang="en-US" baseline="0" dirty="0" smtClean="0"/>
          </a:p>
          <a:p>
            <a:r>
              <a:rPr lang="en-US" baseline="0" dirty="0" smtClean="0"/>
              <a:t>User can change their view …..</a:t>
            </a:r>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7</a:t>
            </a:fld>
            <a:endParaRPr lang="en-US"/>
          </a:p>
        </p:txBody>
      </p:sp>
    </p:spTree>
    <p:extLst>
      <p:ext uri="{BB962C8B-B14F-4D97-AF65-F5344CB8AC3E}">
        <p14:creationId xmlns:p14="http://schemas.microsoft.com/office/powerpoint/2010/main" val="310578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click to open analyzer</a:t>
            </a:r>
          </a:p>
          <a:p>
            <a:endParaRPr lang="en-US" dirty="0" smtClean="0"/>
          </a:p>
          <a:p>
            <a:r>
              <a:rPr lang="en-US" dirty="0" smtClean="0"/>
              <a:t>Measures</a:t>
            </a:r>
            <a:r>
              <a:rPr lang="en-US" baseline="0" dirty="0" smtClean="0"/>
              <a:t> should show as above: Call Minutes … remove Time to Answer.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We want to compare our vendors so we</a:t>
            </a:r>
            <a:r>
              <a:rPr lang="en-US" sz="1200" kern="1200" baseline="0" dirty="0" smtClean="0">
                <a:solidFill>
                  <a:schemeClr val="tx1"/>
                </a:solidFill>
                <a:effectLst/>
                <a:latin typeface="Times New Roman" pitchFamily="18" charset="0"/>
                <a:ea typeface="+mn-ea"/>
                <a:cs typeface="+mn-cs"/>
              </a:rPr>
              <a:t> will put them on the rows.</a:t>
            </a:r>
            <a:endParaRPr lang="en-US" sz="1200" kern="1200" dirty="0" smtClean="0">
              <a:solidFill>
                <a:schemeClr val="tx1"/>
              </a:solidFill>
              <a:effectLst/>
              <a:latin typeface="Times New Roman" pitchFamily="18" charset="0"/>
              <a:ea typeface="+mn-ea"/>
              <a:cs typeface="+mn-cs"/>
            </a:endParaRPr>
          </a:p>
          <a:p>
            <a:endParaRPr lang="en-US" baseline="0" dirty="0" smtClean="0"/>
          </a:p>
          <a:p>
            <a:r>
              <a:rPr lang="en-US" sz="1200" kern="1200" dirty="0" smtClean="0">
                <a:solidFill>
                  <a:schemeClr val="tx1"/>
                </a:solidFill>
                <a:effectLst/>
                <a:latin typeface="Times New Roman" pitchFamily="18" charset="0"/>
                <a:ea typeface="+mn-ea"/>
                <a:cs typeface="+mn-cs"/>
              </a:rPr>
              <a:t>Crosstab visualizations  provide a window to the raw data.</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Opening the crosstab in Analysis Mode launches it in a dynamic pivot</a:t>
            </a:r>
            <a:r>
              <a:rPr lang="en-US" sz="1200" kern="1200" baseline="0" dirty="0" smtClean="0">
                <a:solidFill>
                  <a:schemeClr val="tx1"/>
                </a:solidFill>
                <a:effectLst/>
                <a:latin typeface="Times New Roman" pitchFamily="18" charset="0"/>
                <a:ea typeface="+mn-ea"/>
                <a:cs typeface="+mn-cs"/>
              </a:rPr>
              <a:t> table</a:t>
            </a:r>
            <a:r>
              <a:rPr lang="en-US" sz="1200" kern="1200" dirty="0" smtClean="0">
                <a:solidFill>
                  <a:schemeClr val="tx1"/>
                </a:solidFill>
                <a:effectLst/>
                <a:latin typeface="Times New Roman" pitchFamily="18" charset="0"/>
                <a:ea typeface="+mn-ea"/>
                <a:cs typeface="+mn-cs"/>
              </a:rPr>
              <a:t>. The interface allows the user to pivot the table, add new dimensions and measures, and drill into the hierarchies in the data model, which provide very granular analysis of the data. All dimensions and measures are drag-n-drop elements that can be added to the visualization adjusting it on-the-fly.</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8</a:t>
            </a:fld>
            <a:endParaRPr lang="en-US"/>
          </a:p>
        </p:txBody>
      </p:sp>
    </p:spTree>
    <p:extLst>
      <p:ext uri="{BB962C8B-B14F-4D97-AF65-F5344CB8AC3E}">
        <p14:creationId xmlns:p14="http://schemas.microsoft.com/office/powerpoint/2010/main" val="1257212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Expand 2013 to show quarters</a:t>
            </a:r>
            <a:endParaRPr lang="en-US" dirty="0" smtClean="0"/>
          </a:p>
          <a:p>
            <a:endParaRPr lang="en-US" dirty="0" smtClean="0"/>
          </a:p>
          <a:p>
            <a:r>
              <a:rPr lang="en-US" dirty="0" smtClean="0"/>
              <a:t>Add totals</a:t>
            </a:r>
            <a:endParaRPr lang="en-US" dirty="0"/>
          </a:p>
        </p:txBody>
      </p:sp>
      <p:sp>
        <p:nvSpPr>
          <p:cNvPr id="4" name="Slide Number Placeholder 3"/>
          <p:cNvSpPr>
            <a:spLocks noGrp="1"/>
          </p:cNvSpPr>
          <p:nvPr>
            <p:ph type="sldNum" sz="quarter" idx="10"/>
          </p:nvPr>
        </p:nvSpPr>
        <p:spPr/>
        <p:txBody>
          <a:bodyPr/>
          <a:lstStyle/>
          <a:p>
            <a:pPr>
              <a:defRPr/>
            </a:pPr>
            <a:fld id="{A65F2A13-D14B-417B-B928-13408F253CE7}" type="slidenum">
              <a:rPr lang="en-US" smtClean="0"/>
              <a:pPr>
                <a:defRPr/>
              </a:pPr>
              <a:t>9</a:t>
            </a:fld>
            <a:endParaRPr lang="en-US"/>
          </a:p>
        </p:txBody>
      </p:sp>
    </p:spTree>
    <p:extLst>
      <p:ext uri="{BB962C8B-B14F-4D97-AF65-F5344CB8AC3E}">
        <p14:creationId xmlns:p14="http://schemas.microsoft.com/office/powerpoint/2010/main" val="3020753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4887011"/>
            <a:ext cx="9157512" cy="871569"/>
          </a:xfrm>
          <a:prstGeom prst="rect">
            <a:avLst/>
          </a:prstGeom>
          <a:solidFill>
            <a:srgbClr val="2BA64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3000" b="1" i="0" u="none" strike="noStrike" cap="none" normalizeH="0" baseline="0" dirty="0" smtClean="0">
                <a:ln>
                  <a:noFill/>
                </a:ln>
                <a:solidFill>
                  <a:schemeClr val="bg1"/>
                </a:solidFill>
                <a:effectLst/>
                <a:latin typeface="Calibri"/>
                <a:cs typeface="Calibri"/>
              </a:rPr>
              <a:t>2013 Actuate Customer Days</a:t>
            </a:r>
          </a:p>
        </p:txBody>
      </p:sp>
      <p:sp>
        <p:nvSpPr>
          <p:cNvPr id="3" name="Title 2"/>
          <p:cNvSpPr>
            <a:spLocks noGrp="1"/>
          </p:cNvSpPr>
          <p:nvPr>
            <p:ph type="title"/>
          </p:nvPr>
        </p:nvSpPr>
        <p:spPr>
          <a:xfrm>
            <a:off x="4746903" y="1519018"/>
            <a:ext cx="3961003" cy="1369609"/>
          </a:xfrm>
          <a:prstGeom prst="rect">
            <a:avLst/>
          </a:prstGeom>
        </p:spPr>
        <p:txBody>
          <a:bodyPr anchor="t"/>
          <a:lstStyle>
            <a:lvl1pPr>
              <a:defRPr sz="3000">
                <a:solidFill>
                  <a:schemeClr val="tx1"/>
                </a:solidFill>
                <a:latin typeface="Calibri"/>
                <a:cs typeface="Calibri"/>
              </a:defRPr>
            </a:lvl1pPr>
          </a:lstStyle>
          <a:p>
            <a:r>
              <a:rPr lang="en-US" smtClean="0"/>
              <a:t>Click to edit Master title style</a:t>
            </a:r>
            <a:endParaRPr lang="en-US" dirty="0"/>
          </a:p>
        </p:txBody>
      </p:sp>
      <p:sp>
        <p:nvSpPr>
          <p:cNvPr id="10" name="Text Placeholder 9"/>
          <p:cNvSpPr>
            <a:spLocks noGrp="1"/>
          </p:cNvSpPr>
          <p:nvPr>
            <p:ph type="body" sz="quarter" idx="10" hasCustomPrompt="1"/>
          </p:nvPr>
        </p:nvSpPr>
        <p:spPr>
          <a:xfrm>
            <a:off x="4739432" y="3094563"/>
            <a:ext cx="3951505" cy="392361"/>
          </a:xfrm>
          <a:prstGeom prst="rect">
            <a:avLst/>
          </a:prstGeom>
        </p:spPr>
        <p:txBody>
          <a:bodyPr/>
          <a:lstStyle>
            <a:lvl1pPr marL="0" indent="0">
              <a:lnSpc>
                <a:spcPct val="90000"/>
              </a:lnSpc>
              <a:spcBef>
                <a:spcPts val="200"/>
              </a:spcBef>
              <a:buNone/>
              <a:defRPr sz="2400" b="1" i="1">
                <a:solidFill>
                  <a:schemeClr val="tx1">
                    <a:lumMod val="75000"/>
                    <a:lumOff val="25000"/>
                  </a:schemeClr>
                </a:solidFill>
                <a:latin typeface="Calibri"/>
                <a:cs typeface="Calibri"/>
              </a:defRPr>
            </a:lvl1pPr>
          </a:lstStyle>
          <a:p>
            <a:pPr lvl="0"/>
            <a:r>
              <a:rPr lang="en-US" dirty="0" smtClean="0"/>
              <a:t>Author</a:t>
            </a:r>
            <a:endParaRPr lang="en-US" dirty="0"/>
          </a:p>
        </p:txBody>
      </p:sp>
      <p:sp>
        <p:nvSpPr>
          <p:cNvPr id="13" name="Text Placeholder 9"/>
          <p:cNvSpPr>
            <a:spLocks noGrp="1"/>
          </p:cNvSpPr>
          <p:nvPr>
            <p:ph type="body" sz="quarter" idx="11" hasCustomPrompt="1"/>
          </p:nvPr>
        </p:nvSpPr>
        <p:spPr>
          <a:xfrm>
            <a:off x="4742420" y="3608373"/>
            <a:ext cx="3951505" cy="923708"/>
          </a:xfrm>
          <a:prstGeom prst="rect">
            <a:avLst/>
          </a:prstGeom>
        </p:spPr>
        <p:txBody>
          <a:bodyPr>
            <a:normAutofit/>
          </a:bodyPr>
          <a:lstStyle>
            <a:lvl1pPr marL="0" indent="0">
              <a:lnSpc>
                <a:spcPct val="90000"/>
              </a:lnSpc>
              <a:spcBef>
                <a:spcPts val="200"/>
              </a:spcBef>
              <a:buNone/>
              <a:defRPr sz="2200" b="0" i="0">
                <a:solidFill>
                  <a:srgbClr val="6E6E6E"/>
                </a:solidFill>
                <a:latin typeface="Calibri"/>
                <a:cs typeface="Calibri"/>
              </a:defRPr>
            </a:lvl1pPr>
          </a:lstStyle>
          <a:p>
            <a:pPr lvl="0"/>
            <a:r>
              <a:rPr lang="en-US" dirty="0" smtClean="0"/>
              <a:t>Title</a:t>
            </a:r>
            <a:br>
              <a:rPr lang="en-US" dirty="0" smtClean="0"/>
            </a:br>
            <a:r>
              <a:rPr lang="en-US" dirty="0" smtClean="0"/>
              <a:t>Company</a:t>
            </a:r>
            <a:endParaRPr lang="en-US" dirty="0"/>
          </a:p>
        </p:txBody>
      </p:sp>
      <p:pic>
        <p:nvPicPr>
          <p:cNvPr id="8" name="Picture 2" descr="C:\Users\Bruce\Desktop\logo3.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667752" y="558169"/>
            <a:ext cx="2695009" cy="694047"/>
          </a:xfrm>
          <a:prstGeom prst="rect">
            <a:avLst/>
          </a:prstGeom>
          <a:noFill/>
        </p:spPr>
      </p:pic>
      <p:pic>
        <p:nvPicPr>
          <p:cNvPr id="12" name="Picture 11" descr="ADD_Glob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4804" y="802930"/>
            <a:ext cx="3371390" cy="3478716"/>
          </a:xfrm>
          <a:prstGeom prst="rect">
            <a:avLst/>
          </a:prstGeom>
        </p:spPr>
      </p:pic>
    </p:spTree>
    <p:extLst>
      <p:ext uri="{BB962C8B-B14F-4D97-AF65-F5344CB8AC3E}">
        <p14:creationId xmlns:p14="http://schemas.microsoft.com/office/powerpoint/2010/main" val="20350832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9" name="Title 1"/>
          <p:cNvSpPr>
            <a:spLocks noGrp="1"/>
          </p:cNvSpPr>
          <p:nvPr>
            <p:ph type="title"/>
          </p:nvPr>
        </p:nvSpPr>
        <p:spPr>
          <a:xfrm>
            <a:off x="309569" y="30428"/>
            <a:ext cx="7050087" cy="841376"/>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a:xfrm>
            <a:off x="295275" y="1146528"/>
            <a:ext cx="4059146" cy="3880556"/>
          </a:xfrm>
          <a:prstGeom prst="rect">
            <a:avLst/>
          </a:prstGeom>
        </p:spPr>
        <p:txBody>
          <a:bodyPr/>
          <a:lstStyle>
            <a:lvl1pPr marL="0" indent="0">
              <a:buNone/>
              <a:defRPr b="1">
                <a:solidFill>
                  <a:schemeClr val="accent2"/>
                </a:solidFill>
              </a:defRPr>
            </a:lvl1pPr>
            <a:lvl2pPr marL="454025" indent="-227013">
              <a:defRPr/>
            </a:lvl2pPr>
            <a:lvl3pPr marL="804863" indent="-238125">
              <a:defRPr/>
            </a:lvl3pPr>
          </a:lstStyle>
          <a:p>
            <a:pPr lvl="0"/>
            <a:r>
              <a:rPr lang="en-US" smtClean="0"/>
              <a:t>Click to edit Master text styles</a:t>
            </a:r>
          </a:p>
          <a:p>
            <a:pPr lvl="1"/>
            <a:r>
              <a:rPr lang="en-US" smtClean="0"/>
              <a:t>Second level</a:t>
            </a:r>
          </a:p>
          <a:p>
            <a:pPr lvl="2"/>
            <a:r>
              <a:rPr lang="en-US" smtClean="0"/>
              <a:t>Third level</a:t>
            </a:r>
          </a:p>
        </p:txBody>
      </p:sp>
      <p:sp>
        <p:nvSpPr>
          <p:cNvPr id="6" name="Text Placeholder 5"/>
          <p:cNvSpPr>
            <a:spLocks noGrp="1"/>
          </p:cNvSpPr>
          <p:nvPr>
            <p:ph type="body" sz="quarter" idx="11"/>
          </p:nvPr>
        </p:nvSpPr>
        <p:spPr>
          <a:xfrm>
            <a:off x="4773613" y="1121833"/>
            <a:ext cx="4105275" cy="3917598"/>
          </a:xfrm>
          <a:prstGeom prst="rect">
            <a:avLst/>
          </a:prstGeom>
        </p:spPr>
        <p:txBody>
          <a:bodyPr/>
          <a:lstStyle>
            <a:lvl1pPr marL="0" indent="0">
              <a:buNone/>
              <a:defRPr b="1">
                <a:solidFill>
                  <a:srgbClr val="1FA750"/>
                </a:solidFill>
              </a:defRPr>
            </a:lvl1pPr>
            <a:lvl2pPr marL="454025" indent="-227013">
              <a:defRPr/>
            </a:lvl2pPr>
            <a:lvl3pPr marL="804863" indent="-238125">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732868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9" name="Title 1"/>
          <p:cNvSpPr>
            <a:spLocks noGrp="1"/>
          </p:cNvSpPr>
          <p:nvPr>
            <p:ph type="title"/>
          </p:nvPr>
        </p:nvSpPr>
        <p:spPr>
          <a:xfrm>
            <a:off x="309569" y="30428"/>
            <a:ext cx="7050087" cy="1002651"/>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0"/>
          </p:nvPr>
        </p:nvSpPr>
        <p:spPr>
          <a:xfrm>
            <a:off x="249472" y="1121834"/>
            <a:ext cx="8572266" cy="371651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and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647139" y="1164167"/>
            <a:ext cx="3202984" cy="3913331"/>
          </a:xfrm>
          <a:prstGeom prst="rect">
            <a:avLst/>
          </a:prstGeom>
        </p:spPr>
        <p:txBody>
          <a:bodyPr>
            <a:normAutofit/>
          </a:bodyPr>
          <a:lstStyle>
            <a:lvl1pPr marL="0" indent="0" algn="ctr">
              <a:buNone/>
              <a:defRPr sz="2200" b="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9" name="Title 1"/>
          <p:cNvSpPr>
            <a:spLocks noGrp="1"/>
          </p:cNvSpPr>
          <p:nvPr>
            <p:ph type="title"/>
          </p:nvPr>
        </p:nvSpPr>
        <p:spPr>
          <a:xfrm>
            <a:off x="309569" y="30428"/>
            <a:ext cx="7050087" cy="977453"/>
          </a:xfrm>
          <a:prstGeom prst="rect">
            <a:avLst/>
          </a:prstGeom>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317500" y="1171222"/>
            <a:ext cx="5170884" cy="3880556"/>
          </a:xfrm>
          <a:prstGeom prst="rect">
            <a:avLst/>
          </a:prstGeom>
        </p:spPr>
        <p:txBody>
          <a:bodyPr/>
          <a:lstStyle>
            <a:lvl2pPr marL="454025" indent="-227013">
              <a:defRPr/>
            </a:lvl2pPr>
            <a:lvl3pPr marL="804863" indent="-238125">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25397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9" name="Title 1"/>
          <p:cNvSpPr>
            <a:spLocks noGrp="1"/>
          </p:cNvSpPr>
          <p:nvPr>
            <p:ph type="title"/>
          </p:nvPr>
        </p:nvSpPr>
        <p:spPr>
          <a:xfrm>
            <a:off x="309569" y="30427"/>
            <a:ext cx="7050087" cy="990052"/>
          </a:xfrm>
          <a:prstGeom prst="rect">
            <a:avLst/>
          </a:prstGeom>
        </p:spPr>
        <p:txBody>
          <a:bodyPr/>
          <a:lstStyle/>
          <a:p>
            <a:r>
              <a:rPr lang="en-US" smtClean="0"/>
              <a:t>Click to edit Master title style</a:t>
            </a:r>
            <a:endParaRPr lang="en-US"/>
          </a:p>
        </p:txBody>
      </p:sp>
      <p:sp>
        <p:nvSpPr>
          <p:cNvPr id="5" name="Chart Placeholder 4"/>
          <p:cNvSpPr>
            <a:spLocks noGrp="1"/>
          </p:cNvSpPr>
          <p:nvPr>
            <p:ph type="chart" sz="quarter" idx="11"/>
          </p:nvPr>
        </p:nvSpPr>
        <p:spPr>
          <a:xfrm>
            <a:off x="5998668" y="1175506"/>
            <a:ext cx="2824662" cy="4007340"/>
          </a:xfrm>
          <a:prstGeom prst="rect">
            <a:avLst/>
          </a:prstGeom>
        </p:spPr>
        <p:txBody>
          <a:bodyPr/>
          <a:lstStyle>
            <a:lvl1pPr marL="0" indent="0" algn="ctr">
              <a:buNone/>
              <a:defRPr i="1"/>
            </a:lvl1pPr>
          </a:lstStyle>
          <a:p>
            <a:r>
              <a:rPr lang="en-US" smtClean="0"/>
              <a:t>Click icon to add chart</a:t>
            </a:r>
            <a:endParaRPr lang="en-US" dirty="0"/>
          </a:p>
        </p:txBody>
      </p:sp>
      <p:sp>
        <p:nvSpPr>
          <p:cNvPr id="3" name="Text Placeholder 2"/>
          <p:cNvSpPr>
            <a:spLocks noGrp="1"/>
          </p:cNvSpPr>
          <p:nvPr>
            <p:ph type="body" sz="quarter" idx="12"/>
          </p:nvPr>
        </p:nvSpPr>
        <p:spPr>
          <a:xfrm>
            <a:off x="317500" y="1184828"/>
            <a:ext cx="5522413" cy="3993162"/>
          </a:xfrm>
          <a:prstGeom prst="rect">
            <a:avLst/>
          </a:prstGeom>
        </p:spPr>
        <p:txBody>
          <a:bodyPr/>
          <a:lstStyle>
            <a:lvl2pPr marL="454025" indent="-227013">
              <a:defRPr/>
            </a:lvl2pPr>
            <a:lvl3pPr marL="804863" indent="-238125">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95843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337791" y="22519"/>
            <a:ext cx="6994836" cy="1010559"/>
          </a:xfrm>
          <a:prstGeom prst="rect">
            <a:avLst/>
          </a:prstGeom>
        </p:spPr>
        <p:txBody>
          <a:bodyPr/>
          <a:lstStyle/>
          <a:p>
            <a:r>
              <a:rPr lang="en-US" smtClean="0"/>
              <a:t>Click to edit Master title style</a:t>
            </a:r>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Globe">
    <p:spTree>
      <p:nvGrpSpPr>
        <p:cNvPr id="1" name=""/>
        <p:cNvGrpSpPr/>
        <p:nvPr/>
      </p:nvGrpSpPr>
      <p:grpSpPr>
        <a:xfrm>
          <a:off x="0" y="0"/>
          <a:ext cx="0" cy="0"/>
          <a:chOff x="0" y="0"/>
          <a:chExt cx="0" cy="0"/>
        </a:xfrm>
      </p:grpSpPr>
      <p:sp>
        <p:nvSpPr>
          <p:cNvPr id="2" name="Title 1"/>
          <p:cNvSpPr>
            <a:spLocks noGrp="1"/>
          </p:cNvSpPr>
          <p:nvPr>
            <p:ph type="title"/>
          </p:nvPr>
        </p:nvSpPr>
        <p:spPr>
          <a:xfrm>
            <a:off x="337791" y="22519"/>
            <a:ext cx="6994836" cy="1010559"/>
          </a:xfrm>
          <a:prstGeom prst="rect">
            <a:avLst/>
          </a:prstGeom>
        </p:spPr>
        <p:txBody>
          <a:bodyPr/>
          <a:lstStyle/>
          <a:p>
            <a:r>
              <a:rPr lang="en-US" smtClean="0"/>
              <a:t>Click to edit Master title style</a:t>
            </a:r>
            <a:endParaRPr lang="en-US"/>
          </a:p>
        </p:txBody>
      </p:sp>
      <p:sp>
        <p:nvSpPr>
          <p:cNvPr id="3" name="Rectangle 2"/>
          <p:cNvSpPr/>
          <p:nvPr userDrawn="1"/>
        </p:nvSpPr>
        <p:spPr bwMode="auto">
          <a:xfrm>
            <a:off x="0" y="3905540"/>
            <a:ext cx="9144000" cy="18094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charset="0"/>
            </a:endParaRPr>
          </a:p>
        </p:txBody>
      </p:sp>
      <p:sp>
        <p:nvSpPr>
          <p:cNvPr id="4" name="Rectangle 3"/>
          <p:cNvSpPr/>
          <p:nvPr userDrawn="1"/>
        </p:nvSpPr>
        <p:spPr bwMode="auto">
          <a:xfrm>
            <a:off x="0" y="5268263"/>
            <a:ext cx="9157512" cy="45799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Calibri"/>
                <a:cs typeface="Calibri"/>
              </a:rPr>
              <a:t>2013 ACTUATE CUSTOMER DAYS</a:t>
            </a:r>
          </a:p>
        </p:txBody>
      </p:sp>
      <p:sp>
        <p:nvSpPr>
          <p:cNvPr id="5" name="Rectangle 6"/>
          <p:cNvSpPr>
            <a:spLocks noChangeArrowheads="1"/>
          </p:cNvSpPr>
          <p:nvPr userDrawn="1"/>
        </p:nvSpPr>
        <p:spPr bwMode="auto">
          <a:xfrm>
            <a:off x="138113" y="5299635"/>
            <a:ext cx="1771650" cy="236802"/>
          </a:xfrm>
          <a:prstGeom prst="rect">
            <a:avLst/>
          </a:prstGeom>
          <a:noFill/>
          <a:ln w="9525">
            <a:noFill/>
            <a:miter lim="800000"/>
            <a:headEnd/>
            <a:tailEnd/>
          </a:ln>
          <a:effectLst/>
        </p:spPr>
        <p:txBody>
          <a:bodyPr/>
          <a:lstStyle/>
          <a:p>
            <a:pPr>
              <a:spcBef>
                <a:spcPct val="20000"/>
              </a:spcBef>
              <a:buClr>
                <a:srgbClr val="006699"/>
              </a:buClr>
              <a:buSzPct val="105000"/>
              <a:defRPr/>
            </a:pPr>
            <a:fld id="{E1309795-E02D-4079-A5FE-92D2CF72B41E}" type="slidenum">
              <a:rPr lang="en-US" sz="800" b="0">
                <a:solidFill>
                  <a:srgbClr val="FFFFFF"/>
                </a:solidFill>
                <a:latin typeface="Calibri"/>
                <a:cs typeface="Calibri"/>
              </a:rPr>
              <a:pPr>
                <a:spcBef>
                  <a:spcPct val="20000"/>
                </a:spcBef>
                <a:buClr>
                  <a:srgbClr val="006699"/>
                </a:buClr>
                <a:buSzPct val="105000"/>
                <a:defRPr/>
              </a:pPr>
              <a:t>‹#›</a:t>
            </a:fld>
            <a:r>
              <a:rPr lang="en-US" sz="800" b="0" dirty="0">
                <a:solidFill>
                  <a:srgbClr val="FFFFFF"/>
                </a:solidFill>
                <a:latin typeface="Calibri"/>
                <a:cs typeface="Calibri"/>
              </a:rPr>
              <a:t/>
            </a:r>
            <a:br>
              <a:rPr lang="en-US" sz="800" b="0" dirty="0">
                <a:solidFill>
                  <a:srgbClr val="FFFFFF"/>
                </a:solidFill>
                <a:latin typeface="Calibri"/>
                <a:cs typeface="Calibri"/>
              </a:rPr>
            </a:br>
            <a:r>
              <a:rPr lang="en-US" sz="800" b="0" dirty="0">
                <a:solidFill>
                  <a:srgbClr val="FFFFFF"/>
                </a:solidFill>
                <a:latin typeface="Calibri"/>
                <a:cs typeface="Calibri"/>
              </a:rPr>
              <a:t>Actuate Corporation © </a:t>
            </a:r>
            <a:r>
              <a:rPr lang="en-US" sz="800" b="0" dirty="0" smtClean="0">
                <a:solidFill>
                  <a:srgbClr val="FFFFFF"/>
                </a:solidFill>
                <a:latin typeface="Calibri"/>
                <a:cs typeface="Calibri"/>
              </a:rPr>
              <a:t>2013</a:t>
            </a:r>
            <a:endParaRPr lang="en-US" sz="800" b="0" dirty="0">
              <a:solidFill>
                <a:srgbClr val="FFFFFF"/>
              </a:solidFill>
              <a:latin typeface="Calibri"/>
              <a:cs typeface="Calibri"/>
            </a:endParaRPr>
          </a:p>
        </p:txBody>
      </p:sp>
    </p:spTree>
    <p:extLst>
      <p:ext uri="{BB962C8B-B14F-4D97-AF65-F5344CB8AC3E}">
        <p14:creationId xmlns:p14="http://schemas.microsoft.com/office/powerpoint/2010/main" val="46854603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8535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23" r:id="rId1"/>
    <p:sldLayoutId id="2147484028" r:id="rId2"/>
    <p:sldLayoutId id="2147484011" r:id="rId3"/>
    <p:sldLayoutId id="2147484025" r:id="rId4"/>
    <p:sldLayoutId id="2147484026" r:id="rId5"/>
    <p:sldLayoutId id="2147484013" r:id="rId6"/>
    <p:sldLayoutId id="2147484027" r:id="rId7"/>
    <p:sldLayoutId id="2147484024" r:id="rId8"/>
  </p:sldLayoutIdLst>
  <p:transition>
    <p:fade/>
  </p:transition>
  <p:timing>
    <p:tnLst>
      <p:par>
        <p:cTn id="1" dur="indefinite" restart="never" nodeType="tmRoot"/>
      </p:par>
    </p:tnLst>
  </p:timing>
  <p:txStyles>
    <p:titleStyle>
      <a:lvl1pPr algn="l" rtl="0" eaLnBrk="1" fontAlgn="base" hangingPunct="1">
        <a:lnSpc>
          <a:spcPct val="90000"/>
        </a:lnSpc>
        <a:spcBef>
          <a:spcPct val="0"/>
        </a:spcBef>
        <a:spcAft>
          <a:spcPct val="0"/>
        </a:spcAft>
        <a:defRPr sz="2600" b="1">
          <a:solidFill>
            <a:schemeClr val="tx1"/>
          </a:solidFill>
          <a:latin typeface="Calibri"/>
          <a:ea typeface="+mj-ea"/>
          <a:cs typeface="Calibri"/>
        </a:defRPr>
      </a:lvl1pPr>
      <a:lvl2pPr algn="l" rtl="0" eaLnBrk="1" fontAlgn="base" hangingPunct="1">
        <a:spcBef>
          <a:spcPct val="0"/>
        </a:spcBef>
        <a:spcAft>
          <a:spcPct val="0"/>
        </a:spcAft>
        <a:defRPr sz="2600" b="1">
          <a:solidFill>
            <a:schemeClr val="bg1"/>
          </a:solidFill>
          <a:latin typeface="Arial" charset="0"/>
        </a:defRPr>
      </a:lvl2pPr>
      <a:lvl3pPr algn="l" rtl="0" eaLnBrk="1" fontAlgn="base" hangingPunct="1">
        <a:spcBef>
          <a:spcPct val="0"/>
        </a:spcBef>
        <a:spcAft>
          <a:spcPct val="0"/>
        </a:spcAft>
        <a:defRPr sz="2600" b="1">
          <a:solidFill>
            <a:schemeClr val="bg1"/>
          </a:solidFill>
          <a:latin typeface="Arial" charset="0"/>
        </a:defRPr>
      </a:lvl3pPr>
      <a:lvl4pPr algn="l" rtl="0" eaLnBrk="1" fontAlgn="base" hangingPunct="1">
        <a:spcBef>
          <a:spcPct val="0"/>
        </a:spcBef>
        <a:spcAft>
          <a:spcPct val="0"/>
        </a:spcAft>
        <a:defRPr sz="2600" b="1">
          <a:solidFill>
            <a:schemeClr val="bg1"/>
          </a:solidFill>
          <a:latin typeface="Arial" charset="0"/>
        </a:defRPr>
      </a:lvl4pPr>
      <a:lvl5pPr algn="l" rtl="0" eaLnBrk="1" fontAlgn="base" hangingPunct="1">
        <a:spcBef>
          <a:spcPct val="0"/>
        </a:spcBef>
        <a:spcAft>
          <a:spcPct val="0"/>
        </a:spcAft>
        <a:defRPr sz="2600" b="1">
          <a:solidFill>
            <a:schemeClr val="bg1"/>
          </a:solidFill>
          <a:latin typeface="Arial" charset="0"/>
        </a:defRPr>
      </a:lvl5pPr>
      <a:lvl6pPr marL="457200" algn="l" rtl="0" eaLnBrk="1" fontAlgn="base" hangingPunct="1">
        <a:spcBef>
          <a:spcPct val="0"/>
        </a:spcBef>
        <a:spcAft>
          <a:spcPct val="0"/>
        </a:spcAft>
        <a:defRPr sz="2600" b="1">
          <a:solidFill>
            <a:schemeClr val="bg1"/>
          </a:solidFill>
          <a:latin typeface="Arial" charset="0"/>
        </a:defRPr>
      </a:lvl6pPr>
      <a:lvl7pPr marL="914400" algn="l" rtl="0" eaLnBrk="1" fontAlgn="base" hangingPunct="1">
        <a:spcBef>
          <a:spcPct val="0"/>
        </a:spcBef>
        <a:spcAft>
          <a:spcPct val="0"/>
        </a:spcAft>
        <a:defRPr sz="2600" b="1">
          <a:solidFill>
            <a:schemeClr val="bg1"/>
          </a:solidFill>
          <a:latin typeface="Arial" charset="0"/>
        </a:defRPr>
      </a:lvl7pPr>
      <a:lvl8pPr marL="1371600" algn="l" rtl="0" eaLnBrk="1" fontAlgn="base" hangingPunct="1">
        <a:spcBef>
          <a:spcPct val="0"/>
        </a:spcBef>
        <a:spcAft>
          <a:spcPct val="0"/>
        </a:spcAft>
        <a:defRPr sz="2600" b="1">
          <a:solidFill>
            <a:schemeClr val="bg1"/>
          </a:solidFill>
          <a:latin typeface="Arial" charset="0"/>
        </a:defRPr>
      </a:lvl8pPr>
      <a:lvl9pPr marL="1828800" algn="l" rtl="0" eaLnBrk="1" fontAlgn="base" hangingPunct="1">
        <a:spcBef>
          <a:spcPct val="0"/>
        </a:spcBef>
        <a:spcAft>
          <a:spcPct val="0"/>
        </a:spcAft>
        <a:defRPr sz="2600" b="1">
          <a:solidFill>
            <a:schemeClr val="bg1"/>
          </a:solidFill>
          <a:latin typeface="Arial" charset="0"/>
        </a:defRPr>
      </a:lvl9pPr>
    </p:titleStyle>
    <p:bodyStyle>
      <a:lvl1pPr marL="225425" indent="-225425" algn="l" rtl="0" eaLnBrk="1" fontAlgn="base" hangingPunct="1">
        <a:lnSpc>
          <a:spcPct val="90000"/>
        </a:lnSpc>
        <a:spcBef>
          <a:spcPct val="20000"/>
        </a:spcBef>
        <a:spcAft>
          <a:spcPct val="0"/>
        </a:spcAft>
        <a:buClr>
          <a:schemeClr val="accent2"/>
        </a:buClr>
        <a:buSzPct val="105000"/>
        <a:buChar char="•"/>
        <a:defRPr sz="2200" b="0" i="0">
          <a:solidFill>
            <a:schemeClr val="tx1"/>
          </a:solidFill>
          <a:latin typeface="Calibri"/>
          <a:ea typeface="+mn-ea"/>
          <a:cs typeface="+mn-cs"/>
        </a:defRPr>
      </a:lvl1pPr>
      <a:lvl2pPr marL="635000" indent="-230188" algn="l" rtl="0" eaLnBrk="1" fontAlgn="base" hangingPunct="1">
        <a:lnSpc>
          <a:spcPct val="90000"/>
        </a:lnSpc>
        <a:spcBef>
          <a:spcPct val="20000"/>
        </a:spcBef>
        <a:spcAft>
          <a:spcPct val="0"/>
        </a:spcAft>
        <a:buClr>
          <a:schemeClr val="accent2"/>
        </a:buClr>
        <a:buSzPct val="105000"/>
        <a:buChar char="•"/>
        <a:defRPr sz="2200">
          <a:solidFill>
            <a:srgbClr val="333333"/>
          </a:solidFill>
          <a:latin typeface="Calibri"/>
        </a:defRPr>
      </a:lvl2pPr>
      <a:lvl3pPr marL="1027113" indent="-230188" algn="l" rtl="0" eaLnBrk="1" fontAlgn="base" hangingPunct="1">
        <a:lnSpc>
          <a:spcPct val="90000"/>
        </a:lnSpc>
        <a:spcBef>
          <a:spcPct val="10000"/>
        </a:spcBef>
        <a:spcAft>
          <a:spcPct val="0"/>
        </a:spcAft>
        <a:buClr>
          <a:schemeClr val="accent2"/>
        </a:buClr>
        <a:buSzPct val="105000"/>
        <a:buChar char="•"/>
        <a:defRPr sz="2000" i="1">
          <a:solidFill>
            <a:srgbClr val="5F5F5F"/>
          </a:solidFill>
          <a:latin typeface="Calibri"/>
        </a:defRPr>
      </a:lvl3pPr>
      <a:lvl4pPr marL="1146175" indent="0" algn="l" rtl="0" eaLnBrk="1" fontAlgn="base" hangingPunct="1">
        <a:lnSpc>
          <a:spcPct val="90000"/>
        </a:lnSpc>
        <a:spcBef>
          <a:spcPct val="20000"/>
        </a:spcBef>
        <a:spcAft>
          <a:spcPct val="0"/>
        </a:spcAft>
        <a:buClr>
          <a:schemeClr val="accent1"/>
        </a:buClr>
        <a:buSzPct val="105000"/>
        <a:buNone/>
        <a:defRPr sz="2000">
          <a:solidFill>
            <a:srgbClr val="333333"/>
          </a:solidFill>
          <a:latin typeface="Calibri"/>
        </a:defRPr>
      </a:lvl4pPr>
      <a:lvl5pPr marL="1597025" indent="0" algn="l" rtl="0" eaLnBrk="1" fontAlgn="base" hangingPunct="1">
        <a:lnSpc>
          <a:spcPct val="90000"/>
        </a:lnSpc>
        <a:spcBef>
          <a:spcPct val="20000"/>
        </a:spcBef>
        <a:spcAft>
          <a:spcPct val="0"/>
        </a:spcAft>
        <a:buClr>
          <a:schemeClr val="accent1"/>
        </a:buClr>
        <a:buSzPct val="105000"/>
        <a:buNone/>
        <a:defRPr sz="2000">
          <a:solidFill>
            <a:srgbClr val="333333"/>
          </a:solidFill>
          <a:latin typeface="Calibri"/>
        </a:defRPr>
      </a:lvl5pPr>
      <a:lvl6pPr marL="2286000" indent="-231775" algn="l" rtl="0" eaLnBrk="1" fontAlgn="base" hangingPunct="1">
        <a:spcBef>
          <a:spcPct val="20000"/>
        </a:spcBef>
        <a:spcAft>
          <a:spcPct val="0"/>
        </a:spcAft>
        <a:buClr>
          <a:schemeClr val="tx2"/>
        </a:buClr>
        <a:buSzPct val="105000"/>
        <a:buChar char="•"/>
        <a:defRPr>
          <a:solidFill>
            <a:srgbClr val="333333"/>
          </a:solidFill>
          <a:latin typeface="+mn-lt"/>
        </a:defRPr>
      </a:lvl6pPr>
      <a:lvl7pPr marL="2743200" indent="-231775" algn="l" rtl="0" eaLnBrk="1" fontAlgn="base" hangingPunct="1">
        <a:spcBef>
          <a:spcPct val="20000"/>
        </a:spcBef>
        <a:spcAft>
          <a:spcPct val="0"/>
        </a:spcAft>
        <a:buClr>
          <a:schemeClr val="tx2"/>
        </a:buClr>
        <a:buSzPct val="105000"/>
        <a:buChar char="•"/>
        <a:defRPr>
          <a:solidFill>
            <a:srgbClr val="333333"/>
          </a:solidFill>
          <a:latin typeface="+mn-lt"/>
        </a:defRPr>
      </a:lvl7pPr>
      <a:lvl8pPr marL="3200400" indent="-231775" algn="l" rtl="0" eaLnBrk="1" fontAlgn="base" hangingPunct="1">
        <a:spcBef>
          <a:spcPct val="20000"/>
        </a:spcBef>
        <a:spcAft>
          <a:spcPct val="0"/>
        </a:spcAft>
        <a:buClr>
          <a:schemeClr val="tx2"/>
        </a:buClr>
        <a:buSzPct val="105000"/>
        <a:buChar char="•"/>
        <a:defRPr>
          <a:solidFill>
            <a:srgbClr val="333333"/>
          </a:solidFill>
          <a:latin typeface="+mn-lt"/>
        </a:defRPr>
      </a:lvl8pPr>
      <a:lvl9pPr marL="3657600" indent="-231775" algn="l" rtl="0" eaLnBrk="1" fontAlgn="base" hangingPunct="1">
        <a:spcBef>
          <a:spcPct val="20000"/>
        </a:spcBef>
        <a:spcAft>
          <a:spcPct val="0"/>
        </a:spcAft>
        <a:buClr>
          <a:schemeClr val="tx2"/>
        </a:buClr>
        <a:buSzPct val="105000"/>
        <a:buChar char="•"/>
        <a:defRPr>
          <a:solidFill>
            <a:srgbClr val="333333"/>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4072083"/>
            <a:ext cx="9144000" cy="1369609"/>
          </a:xfrm>
        </p:spPr>
        <p:txBody>
          <a:bodyPr/>
          <a:lstStyle/>
          <a:p>
            <a:pPr algn="ctr"/>
            <a:r>
              <a:rPr lang="en-US" sz="4000" dirty="0" err="1" smtClean="0">
                <a:solidFill>
                  <a:schemeClr val="tx1">
                    <a:lumMod val="60000"/>
                    <a:lumOff val="40000"/>
                  </a:schemeClr>
                </a:solidFill>
              </a:rPr>
              <a:t>OpenText</a:t>
            </a:r>
            <a:r>
              <a:rPr lang="en-US" sz="4000" dirty="0" smtClean="0">
                <a:solidFill>
                  <a:schemeClr val="tx1">
                    <a:lumMod val="60000"/>
                    <a:lumOff val="40000"/>
                  </a:schemeClr>
                </a:solidFill>
              </a:rPr>
              <a:t> Analytics </a:t>
            </a:r>
            <a:r>
              <a:rPr lang="en-US" sz="4000" dirty="0" err="1" smtClean="0">
                <a:solidFill>
                  <a:schemeClr val="tx1">
                    <a:lumMod val="60000"/>
                    <a:lumOff val="40000"/>
                  </a:schemeClr>
                </a:solidFill>
              </a:rPr>
              <a:t>iHub</a:t>
            </a:r>
            <a:r>
              <a:rPr lang="en-US" sz="4000" dirty="0" smtClean="0">
                <a:solidFill>
                  <a:schemeClr val="tx1">
                    <a:lumMod val="60000"/>
                    <a:lumOff val="40000"/>
                  </a:schemeClr>
                </a:solidFill>
              </a:rPr>
              <a:t/>
            </a:r>
            <a:br>
              <a:rPr lang="en-US" sz="4000" dirty="0" smtClean="0">
                <a:solidFill>
                  <a:schemeClr val="tx1">
                    <a:lumMod val="60000"/>
                    <a:lumOff val="40000"/>
                  </a:schemeClr>
                </a:solidFill>
              </a:rPr>
            </a:br>
            <a:r>
              <a:rPr lang="en-US" sz="4000" dirty="0" smtClean="0">
                <a:solidFill>
                  <a:schemeClr val="tx1">
                    <a:lumMod val="60000"/>
                    <a:lumOff val="40000"/>
                  </a:schemeClr>
                </a:solidFill>
              </a:rPr>
              <a:t>For Call Center Monitoring</a:t>
            </a:r>
            <a:endParaRPr lang="en-US" sz="4000" dirty="0">
              <a:solidFill>
                <a:schemeClr val="tx1">
                  <a:lumMod val="60000"/>
                  <a:lumOff val="40000"/>
                </a:schemeClr>
              </a:solidFill>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707847" y="2239136"/>
            <a:ext cx="1764882" cy="17648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aiimi.com/media/2012/05/opentext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4" y="800100"/>
            <a:ext cx="8181975"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858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090024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680993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8372475" y="3838575"/>
            <a:ext cx="771525" cy="4953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04664516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050356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36832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264865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53645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07977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01017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17315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06264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846723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140593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569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79404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28270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38408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0"/>
            <a:ext cx="7090088"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58828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53462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4114800" y="1447800"/>
            <a:ext cx="247650" cy="20955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79428764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952165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38598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773761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149858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929859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791785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636693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908302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660971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19042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013 ACD Template HD">
  <a:themeElements>
    <a:clrScheme name="ACD 2013 1">
      <a:dk1>
        <a:srgbClr val="333333"/>
      </a:dk1>
      <a:lt1>
        <a:srgbClr val="FFFFFF"/>
      </a:lt1>
      <a:dk2>
        <a:srgbClr val="808080"/>
      </a:dk2>
      <a:lt2>
        <a:srgbClr val="C9C9C9"/>
      </a:lt2>
      <a:accent1>
        <a:srgbClr val="3D3490"/>
      </a:accent1>
      <a:accent2>
        <a:srgbClr val="1FA750"/>
      </a:accent2>
      <a:accent3>
        <a:srgbClr val="EF572E"/>
      </a:accent3>
      <a:accent4>
        <a:srgbClr val="F1E82A"/>
      </a:accent4>
      <a:accent5>
        <a:srgbClr val="EB2A36"/>
      </a:accent5>
      <a:accent6>
        <a:srgbClr val="A5238B"/>
      </a:accent6>
      <a:hlink>
        <a:srgbClr val="3D3490"/>
      </a:hlink>
      <a:folHlink>
        <a:srgbClr val="A5238B"/>
      </a:folHlink>
    </a:clrScheme>
    <a:fontScheme name="1_ActuatePPTemplate_ConfidentialMarkMarch0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lnDef>
  </a:objectDefaults>
  <a:extraClrSchemeLst>
    <a:extraClrScheme>
      <a:clrScheme name="1_ActuatePPTemplate_ConfidentialMarkMarch0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ActuatePPTemplate_ConfidentialMarkMarch0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ActuatePPTemplate_ConfidentialMarkMarch0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ActuatePPTemplate_ConfidentialMarkMarch0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ActuatePPTemplate_ConfidentialMarkMarch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ActuatePPTemplate_ConfidentialMarkMarch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ActuatePPTemplate_ConfidentialMarkMarch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ActuatePPTemplate_ConfidentialMarkMarch03 8">
        <a:dk1>
          <a:srgbClr val="333333"/>
        </a:dk1>
        <a:lt1>
          <a:srgbClr val="FFFFFF"/>
        </a:lt1>
        <a:dk2>
          <a:srgbClr val="003366"/>
        </a:dk2>
        <a:lt2>
          <a:srgbClr val="969696"/>
        </a:lt2>
        <a:accent1>
          <a:srgbClr val="CCCC99"/>
        </a:accent1>
        <a:accent2>
          <a:srgbClr val="FF9900"/>
        </a:accent2>
        <a:accent3>
          <a:srgbClr val="FFFFFF"/>
        </a:accent3>
        <a:accent4>
          <a:srgbClr val="2A2A2A"/>
        </a:accent4>
        <a:accent5>
          <a:srgbClr val="E2E2CA"/>
        </a:accent5>
        <a:accent6>
          <a:srgbClr val="E78A00"/>
        </a:accent6>
        <a:hlink>
          <a:srgbClr val="006699"/>
        </a:hlink>
        <a:folHlink>
          <a:srgbClr val="999966"/>
        </a:folHlink>
      </a:clrScheme>
      <a:clrMap bg1="lt1" tx1="dk1" bg2="lt2" tx2="dk2" accent1="accent1" accent2="accent2" accent3="accent3" accent4="accent4" accent5="accent5" accent6="accent6" hlink="hlink" folHlink="folHlink"/>
    </a:extraClrScheme>
    <a:extraClrScheme>
      <a:clrScheme name="1_ActuatePPTemplate_ConfidentialMarkMarch03 9">
        <a:dk1>
          <a:srgbClr val="333333"/>
        </a:dk1>
        <a:lt1>
          <a:srgbClr val="FFFFFF"/>
        </a:lt1>
        <a:dk2>
          <a:srgbClr val="003366"/>
        </a:dk2>
        <a:lt2>
          <a:srgbClr val="808080"/>
        </a:lt2>
        <a:accent1>
          <a:srgbClr val="CCCC99"/>
        </a:accent1>
        <a:accent2>
          <a:srgbClr val="FF9900"/>
        </a:accent2>
        <a:accent3>
          <a:srgbClr val="FFFFFF"/>
        </a:accent3>
        <a:accent4>
          <a:srgbClr val="2A2A2A"/>
        </a:accent4>
        <a:accent5>
          <a:srgbClr val="E2E2CA"/>
        </a:accent5>
        <a:accent6>
          <a:srgbClr val="E78A00"/>
        </a:accent6>
        <a:hlink>
          <a:srgbClr val="006699"/>
        </a:hlink>
        <a:folHlink>
          <a:srgbClr val="999966"/>
        </a:folHlink>
      </a:clrScheme>
      <a:clrMap bg1="lt1" tx1="dk1" bg2="lt2" tx2="dk2" accent1="accent1" accent2="accent2" accent3="accent3" accent4="accent4" accent5="accent5" accent6="accent6" hlink="hlink" folHlink="folHlink"/>
    </a:extraClrScheme>
    <a:extraClrScheme>
      <a:clrScheme name="1_ActuatePPTemplate_ConfidentialMarkMarch03 10">
        <a:dk1>
          <a:srgbClr val="333333"/>
        </a:dk1>
        <a:lt1>
          <a:srgbClr val="FFFFFF"/>
        </a:lt1>
        <a:dk2>
          <a:srgbClr val="006699"/>
        </a:dk2>
        <a:lt2>
          <a:srgbClr val="82A0B6"/>
        </a:lt2>
        <a:accent1>
          <a:srgbClr val="DAB31B"/>
        </a:accent1>
        <a:accent2>
          <a:srgbClr val="55B74A"/>
        </a:accent2>
        <a:accent3>
          <a:srgbClr val="FFFFFF"/>
        </a:accent3>
        <a:accent4>
          <a:srgbClr val="2A2A2A"/>
        </a:accent4>
        <a:accent5>
          <a:srgbClr val="EAD6AB"/>
        </a:accent5>
        <a:accent6>
          <a:srgbClr val="4CA642"/>
        </a:accent6>
        <a:hlink>
          <a:srgbClr val="00A8CA"/>
        </a:hlink>
        <a:folHlink>
          <a:srgbClr val="EE7429"/>
        </a:folHlink>
      </a:clrScheme>
      <a:clrMap bg1="lt1" tx1="dk1" bg2="lt2" tx2="dk2" accent1="accent1" accent2="accent2" accent3="accent3" accent4="accent4" accent5="accent5" accent6="accent6" hlink="hlink" folHlink="folHlink"/>
    </a:extraClrScheme>
    <a:extraClrScheme>
      <a:clrScheme name="1_ActuatePPTemplate_ConfidentialMarkMarch03 11">
        <a:dk1>
          <a:srgbClr val="333333"/>
        </a:dk1>
        <a:lt1>
          <a:srgbClr val="FFFFFF"/>
        </a:lt1>
        <a:dk2>
          <a:srgbClr val="006699"/>
        </a:dk2>
        <a:lt2>
          <a:srgbClr val="82A0B6"/>
        </a:lt2>
        <a:accent1>
          <a:srgbClr val="DAB31B"/>
        </a:accent1>
        <a:accent2>
          <a:srgbClr val="55B74A"/>
        </a:accent2>
        <a:accent3>
          <a:srgbClr val="FFFFFF"/>
        </a:accent3>
        <a:accent4>
          <a:srgbClr val="2A2A2A"/>
        </a:accent4>
        <a:accent5>
          <a:srgbClr val="EAD6AB"/>
        </a:accent5>
        <a:accent6>
          <a:srgbClr val="4CA642"/>
        </a:accent6>
        <a:hlink>
          <a:srgbClr val="00A8CA"/>
        </a:hlink>
        <a:folHlink>
          <a:srgbClr val="D37843"/>
        </a:folHlink>
      </a:clrScheme>
      <a:clrMap bg1="lt1" tx1="dk1" bg2="lt2" tx2="dk2" accent1="accent1" accent2="accent2" accent3="accent3" accent4="accent4" accent5="accent5" accent6="accent6" hlink="hlink" folHlink="folHlink"/>
    </a:extraClrScheme>
    <a:extraClrScheme>
      <a:clrScheme name="1_ActuatePPTemplate_ConfidentialMarkMarch03 12">
        <a:dk1>
          <a:srgbClr val="333333"/>
        </a:dk1>
        <a:lt1>
          <a:srgbClr val="FFFFFF"/>
        </a:lt1>
        <a:dk2>
          <a:srgbClr val="006699"/>
        </a:dk2>
        <a:lt2>
          <a:srgbClr val="82A0B6"/>
        </a:lt2>
        <a:accent1>
          <a:srgbClr val="DAB31B"/>
        </a:accent1>
        <a:accent2>
          <a:srgbClr val="55B74A"/>
        </a:accent2>
        <a:accent3>
          <a:srgbClr val="FFFFFF"/>
        </a:accent3>
        <a:accent4>
          <a:srgbClr val="2A2A2A"/>
        </a:accent4>
        <a:accent5>
          <a:srgbClr val="EAD6AB"/>
        </a:accent5>
        <a:accent6>
          <a:srgbClr val="4CA642"/>
        </a:accent6>
        <a:hlink>
          <a:srgbClr val="1C9DAE"/>
        </a:hlink>
        <a:folHlink>
          <a:srgbClr val="D3784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2013 ACD Template HD</Template>
  <TotalTime>2723</TotalTime>
  <Words>1842</Words>
  <Application>Microsoft Office PowerPoint</Application>
  <PresentationFormat>On-screen Show (16:10)</PresentationFormat>
  <Paragraphs>187</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2013 ACD Template HD</vt:lpstr>
      <vt:lpstr>OpenText Analytics iHub For Call Center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Goes Here</dc:title>
  <dc:creator>Windows User</dc:creator>
  <cp:lastModifiedBy>Windows User</cp:lastModifiedBy>
  <cp:revision>148</cp:revision>
  <cp:lastPrinted>2013-10-21T21:34:37Z</cp:lastPrinted>
  <dcterms:created xsi:type="dcterms:W3CDTF">2014-01-23T17:30:34Z</dcterms:created>
  <dcterms:modified xsi:type="dcterms:W3CDTF">2015-02-13T19:11:02Z</dcterms:modified>
</cp:coreProperties>
</file>